
<file path=[Content_Types].xml><?xml version="1.0" encoding="utf-8"?>
<Types xmlns="http://schemas.openxmlformats.org/package/2006/content-types">
  <Override PartName="/ppt/slideLayouts/slideLayout10.xml" ContentType="application/vnd.openxmlformats-officedocument.presentationml.slideLayout+xml"/>
  <Default Extension="gif" ContentType="image/gif"/>
  <Override PartName="/ppt/slides/slide69.xml" ContentType="application/vnd.openxmlformats-officedocument.presentationml.slide+xml"/>
  <Override PartName="/ppt/slides/slide14.xml" ContentType="application/vnd.openxmlformats-officedocument.presentationml.slide+xml"/>
  <Default Extension="rels" ContentType="application/vnd.openxmlformats-package.relationships+xml"/>
  <Override PartName="/ppt/slides/slide62.xml" ContentType="application/vnd.openxmlformats-officedocument.presentationml.slide+xml"/>
  <Default Extension="xml" ContentType="application/xml"/>
  <Override PartName="/ppt/slides/slide45.xml" ContentType="application/vnd.openxmlformats-officedocument.presentationml.slide+xml"/>
  <Override PartName="/ppt/tableStyles.xml" ContentType="application/vnd.openxmlformats-officedocument.presentationml.tableStyles+xml"/>
  <Override PartName="/ppt/slides/slide28.xml" ContentType="application/vnd.openxmlformats-officedocument.presentationml.slide+xml"/>
  <Override PartName="/ppt/slides/slide54.xml" ContentType="application/vnd.openxmlformats-officedocument.presentationml.slide+xml"/>
  <Override PartName="/ppt/slides/slide21.xml" ContentType="application/vnd.openxmlformats-officedocument.presentationml.slide+xml"/>
  <Override PartName="/ppt/slides/slide37.xml" ContentType="application/vnd.openxmlformats-officedocument.presentationml.slide+xml"/>
  <Override PartName="/ppt/slides/slide5.xml" ContentType="application/vnd.openxmlformats-officedocument.presentationml.slide+xml"/>
  <Override PartName="/ppt/slideLayouts/slideLayout5.xml" ContentType="application/vnd.openxmlformats-officedocument.presentationml.slideLayout+xml"/>
  <Override PartName="/ppt/slides/slide30.xml" ContentType="application/vnd.openxmlformats-officedocument.presentationml.slide+xml"/>
  <Override PartName="/ppt/slides/slide68.xml" ContentType="application/vnd.openxmlformats-officedocument.presentationml.slide+xml"/>
  <Override PartName="/ppt/slides/slide13.xml" ContentType="application/vnd.openxmlformats-officedocument.presentationml.slide+xml"/>
  <Override PartName="/ppt/slideMasters/slideMaster1.xml" ContentType="application/vnd.openxmlformats-officedocument.presentationml.slideMaster+xml"/>
  <Override PartName="/docProps/core.xml" ContentType="application/vnd.openxmlformats-package.core-properties+xml"/>
  <Override PartName="/ppt/slides/slide61.xml" ContentType="application/vnd.openxmlformats-officedocument.presentationml.slide+xml"/>
  <Override PartName="/ppt/slides/slide44.xml" ContentType="application/vnd.openxmlformats-officedocument.presentationml.slide+xml"/>
  <Override PartName="/ppt/slides/slide27.xml" ContentType="application/vnd.openxmlformats-officedocument.presentationml.slide+xml"/>
  <Override PartName="/ppt/slides/slide53.xml" ContentType="application/vnd.openxmlformats-officedocument.presentationml.slide+xml"/>
  <Override PartName="/ppt/slides/slide20.xml" ContentType="application/vnd.openxmlformats-officedocument.presentationml.slide+xml"/>
  <Override PartName="/ppt/slides/slide36.xml" ContentType="application/vnd.openxmlformats-officedocument.presentationml.slide+xml"/>
  <Default Extension="emf" ContentType="image/x-emf"/>
  <Override PartName="/ppt/slides/slide4.xml" ContentType="application/vnd.openxmlformats-officedocument.presentationml.slide+xml"/>
  <Override PartName="/ppt/slides/slide19.xml" ContentType="application/vnd.openxmlformats-officedocument.presentationml.slide+xml"/>
  <Override PartName="/ppt/slideLayouts/slideLayout4.xml" ContentType="application/vnd.openxmlformats-officedocument.presentationml.slideLayout+xml"/>
  <Default Extension="png" ContentType="image/png"/>
  <Override PartName="/ppt/slides/slide67.xml" ContentType="application/vnd.openxmlformats-officedocument.presentationml.slide+xml"/>
  <Override PartName="/ppt/slides/slide12.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slides/slide43.xml" ContentType="application/vnd.openxmlformats-officedocument.presentationml.slide+xml"/>
  <Override PartName="/ppt/slides/slide59.xml" ContentType="application/vnd.openxmlformats-officedocument.presentationml.slide+xml"/>
  <Override PartName="/ppt/slides/slide26.xml" ContentType="application/vnd.openxmlformats-officedocument.presentationml.slide+xml"/>
  <Override PartName="/ppt/slides/slide52.xml" ContentType="application/vnd.openxmlformats-officedocument.presentationml.slide+xml"/>
  <Override PartName="/ppt/slides/slide35.xml" ContentType="application/vnd.openxmlformats-officedocument.presentationml.slide+xml"/>
  <Override PartName="/ppt/slides/slide3.xml" ContentType="application/vnd.openxmlformats-officedocument.presentationml.slide+xml"/>
  <Override PartName="/ppt/slides/slide18.xml" ContentType="application/vnd.openxmlformats-officedocument.presentationml.slide+xml"/>
  <Override PartName="/ppt/slideLayouts/slideLayout3.xml" ContentType="application/vnd.openxmlformats-officedocument.presentationml.slideLayout+xml"/>
  <Override PartName="/ppt/slides/slide66.xml" ContentType="application/vnd.openxmlformats-officedocument.presentationml.slide+xml"/>
  <Override PartName="/ppt/slides/slide11.xml" ContentType="application/vnd.openxmlformats-officedocument.presentationml.slide+xml"/>
  <Override PartName="/ppt/slides/slide49.xml" ContentType="application/vnd.openxmlformats-officedocument.presentationml.slide+xml"/>
  <Override PartName="/ppt/slides/slide75.xml" ContentType="application/vnd.openxmlformats-officedocument.presentationml.slide+xml"/>
  <Override PartName="/ppt/slides/slide42.xml" ContentType="application/vnd.openxmlformats-officedocument.presentationml.slide+xml"/>
  <Override PartName="/ppt/slides/slide58.xml" ContentType="application/vnd.openxmlformats-officedocument.presentationml.slide+xml"/>
  <Override PartName="/ppt/slides/slide25.xml" ContentType="application/vnd.openxmlformats-officedocument.presentationml.slide+xml"/>
  <Override PartName="/ppt/slides/slide51.xml" ContentType="application/vnd.openxmlformats-officedocument.presentationml.slide+xml"/>
  <Override PartName="/ppt/slides/slide9.xml" ContentType="application/vnd.openxmlformats-officedocument.presentationml.slide+xml"/>
  <Override PartName="/ppt/slideLayouts/slideLayout9.xml" ContentType="application/vnd.openxmlformats-officedocument.presentationml.slideLayout+xml"/>
  <Override PartName="/ppt/slides/slide34.xml" ContentType="application/vnd.openxmlformats-officedocument.presentationml.slide+xml"/>
  <Override PartName="/ppt/slides/slide2.xml" ContentType="application/vnd.openxmlformats-officedocument.presentationml.slide+xml"/>
  <Override PartName="/ppt/slideLayouts/slideLayout2.xml" ContentType="application/vnd.openxmlformats-officedocument.presentationml.slideLayout+xml"/>
  <Override PartName="/ppt/slides/slide17.xml" ContentType="application/vnd.openxmlformats-officedocument.presentationml.slide+xml"/>
  <Override PartName="/ppt/slides/slide65.xml" ContentType="application/vnd.openxmlformats-officedocument.presentationml.slide+xml"/>
  <Override PartName="/ppt/slides/slide10.xml" ContentType="application/vnd.openxmlformats-officedocument.presentationml.slide+xml"/>
  <Override PartName="/docProps/app.xml" ContentType="application/vnd.openxmlformats-officedocument.extended-properties+xml"/>
  <Override PartName="/ppt/slides/slide48.xml" ContentType="application/vnd.openxmlformats-officedocument.presentationml.slide+xml"/>
  <Override PartName="/ppt/slides/slide74.xml" ContentType="application/vnd.openxmlformats-officedocument.presentationml.slide+xml"/>
  <Override PartName="/ppt/slides/slide41.xml" ContentType="application/vnd.openxmlformats-officedocument.presentationml.slide+xml"/>
  <Override PartName="/ppt/slides/slide57.xml" ContentType="application/vnd.openxmlformats-officedocument.presentationml.slide+xml"/>
  <Override PartName="/ppt/slides/slide24.xml" ContentType="application/vnd.openxmlformats-officedocument.presentationml.slide+xml"/>
  <Override PartName="/ppt/slides/slide50.xml" ContentType="application/vnd.openxmlformats-officedocument.presentationml.slide+xml"/>
  <Override PartName="/ppt/slides/slide8.xml" ContentType="application/vnd.openxmlformats-officedocument.presentationml.slide+xml"/>
  <Override PartName="/ppt/slideLayouts/slideLayout8.xml" ContentType="application/vnd.openxmlformats-officedocument.presentationml.slideLayout+xml"/>
  <Override PartName="/ppt/slides/slide33.xml" ContentType="application/vnd.openxmlformats-officedocument.presentationml.slide+xml"/>
  <Override PartName="/ppt/slides/slide1.xml" ContentType="application/vnd.openxmlformats-officedocument.presentationml.slide+xml"/>
  <Override PartName="/ppt/slideLayouts/slideLayout1.xml" ContentType="application/vnd.openxmlformats-officedocument.presentationml.slideLayout+xml"/>
  <Override PartName="/ppt/slides/slide16.xml" ContentType="application/vnd.openxmlformats-officedocument.presentationml.slide+xml"/>
  <Override PartName="/ppt/viewProps.xml" ContentType="application/vnd.openxmlformats-officedocument.presentationml.viewProps+xml"/>
  <Override PartName="/ppt/slides/slide64.xml" ContentType="application/vnd.openxmlformats-officedocument.presentationml.slide+xml"/>
  <Default Extension="jpeg" ContentType="image/jpeg"/>
  <Override PartName="/ppt/slides/slide47.xml" ContentType="application/vnd.openxmlformats-officedocument.presentationml.slide+xml"/>
  <Override PartName="/ppt/slides/slide73.xml" ContentType="application/vnd.openxmlformats-officedocument.presentationml.slide+xml"/>
  <Override PartName="/ppt/slides/slide40.xml" ContentType="application/vnd.openxmlformats-officedocument.presentationml.slide+xml"/>
  <Override PartName="/ppt/slides/slide56.xml" ContentType="application/vnd.openxmlformats-officedocument.presentationml.slide+xml"/>
  <Override PartName="/ppt/slides/slide23.xml" ContentType="application/vnd.openxmlformats-officedocument.presentationml.slide+xml"/>
  <Override PartName="/ppt/slides/slide39.xml" ContentType="application/vnd.openxmlformats-officedocument.presentationml.slide+xml"/>
  <Override PartName="/ppt/slideLayouts/slideLayout11.xml" ContentType="application/vnd.openxmlformats-officedocument.presentationml.slideLayout+xml"/>
  <Override PartName="/ppt/slides/slide7.xml" ContentType="application/vnd.openxmlformats-officedocument.presentationml.slide+xml"/>
  <Override PartName="/ppt/slides/slide71.xml" ContentType="application/vnd.openxmlformats-officedocument.presentationml.slide+xml"/>
  <Override PartName="/ppt/slides/slide32.xml" ContentType="application/vnd.openxmlformats-officedocument.presentationml.slide+xml"/>
  <Override PartName="/ppt/slideLayouts/slideLayout7.xml" ContentType="application/vnd.openxmlformats-officedocument.presentationml.slideLayout+xml"/>
  <Override PartName="/ppt/slides/slide15.xml" ContentType="application/vnd.openxmlformats-officedocument.presentationml.slide+xml"/>
  <Default Extension="tiff" ContentType="image/tiff"/>
  <Override PartName="/ppt/slides/slide63.xml" ContentType="application/vnd.openxmlformats-officedocument.presentationml.slide+xml"/>
  <Override PartName="/ppt/slides/slide46.xml" ContentType="application/vnd.openxmlformats-officedocument.presentationml.slide+xml"/>
  <Override PartName="/ppt/slides/slide72.xml" ContentType="application/vnd.openxmlformats-officedocument.presentationml.slide+xml"/>
  <Override PartName="/ppt/slides/slide29.xml" ContentType="application/vnd.openxmlformats-officedocument.presentationml.slide+xml"/>
  <Override PartName="/ppt/slides/slide55.xml" ContentType="application/vnd.openxmlformats-officedocument.presentationml.slide+xml"/>
  <Override PartName="/ppt/theme/theme1.xml" ContentType="application/vnd.openxmlformats-officedocument.theme+xml"/>
  <Override PartName="/ppt/slides/slide22.xml" ContentType="application/vnd.openxmlformats-officedocument.presentationml.slide+xml"/>
  <Override PartName="/ppt/slides/slide38.xml" ContentType="application/vnd.openxmlformats-officedocument.presentationml.slide+xml"/>
  <Override PartName="/ppt/presentation.xml" ContentType="application/vnd.openxmlformats-officedocument.presentationml.presentation.main+xml"/>
  <Override PartName="/ppt/slides/slide6.xml" ContentType="application/vnd.openxmlformats-officedocument.presentationml.slide+xml"/>
  <Default Extension="bin" ContentType="application/vnd.openxmlformats-officedocument.presentationml.printerSettings"/>
  <Override PartName="/ppt/slides/slide70.xml" ContentType="application/vnd.openxmlformats-officedocument.presentationml.slide+xml"/>
  <Override PartName="/ppt/slides/slide31.xml" ContentType="application/vnd.openxmlformats-officedocument.presentationml.slide+xml"/>
  <Override PartName="/ppt/slideLayouts/slideLayout6.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saveSubsetFonts="1" autoCompressPictures="0">
  <p:sldMasterIdLst>
    <p:sldMasterId r:id="rId1"/>
  </p:sldMasterIdLst>
  <p:sldIdLst>
    <p:sldId id="366" r:id="rId2"/>
    <p:sldId id="393" r:id="rId3"/>
    <p:sldId id="394" r:id="rId4"/>
    <p:sldId id="395" r:id="rId5"/>
    <p:sldId id="396" r:id="rId6"/>
    <p:sldId id="380" r:id="rId7"/>
    <p:sldId id="381" r:id="rId8"/>
    <p:sldId id="390" r:id="rId9"/>
    <p:sldId id="398" r:id="rId10"/>
    <p:sldId id="400" r:id="rId11"/>
    <p:sldId id="446" r:id="rId12"/>
    <p:sldId id="391" r:id="rId13"/>
    <p:sldId id="392" r:id="rId14"/>
    <p:sldId id="359" r:id="rId15"/>
    <p:sldId id="363" r:id="rId16"/>
    <p:sldId id="388" r:id="rId17"/>
    <p:sldId id="399" r:id="rId18"/>
    <p:sldId id="360" r:id="rId19"/>
    <p:sldId id="361" r:id="rId20"/>
    <p:sldId id="362" r:id="rId21"/>
    <p:sldId id="364" r:id="rId22"/>
    <p:sldId id="365" r:id="rId23"/>
    <p:sldId id="382" r:id="rId24"/>
    <p:sldId id="384" r:id="rId25"/>
    <p:sldId id="383" r:id="rId26"/>
    <p:sldId id="385" r:id="rId27"/>
    <p:sldId id="386" r:id="rId28"/>
    <p:sldId id="389" r:id="rId29"/>
    <p:sldId id="331" r:id="rId30"/>
    <p:sldId id="332" r:id="rId31"/>
    <p:sldId id="401" r:id="rId32"/>
    <p:sldId id="402" r:id="rId33"/>
    <p:sldId id="444" r:id="rId34"/>
    <p:sldId id="397" r:id="rId35"/>
    <p:sldId id="403" r:id="rId36"/>
    <p:sldId id="404" r:id="rId37"/>
    <p:sldId id="405" r:id="rId38"/>
    <p:sldId id="406" r:id="rId39"/>
    <p:sldId id="407" r:id="rId40"/>
    <p:sldId id="408" r:id="rId41"/>
    <p:sldId id="409" r:id="rId42"/>
    <p:sldId id="410" r:id="rId43"/>
    <p:sldId id="411" r:id="rId44"/>
    <p:sldId id="412" r:id="rId45"/>
    <p:sldId id="418" r:id="rId46"/>
    <p:sldId id="419" r:id="rId47"/>
    <p:sldId id="420" r:id="rId48"/>
    <p:sldId id="421" r:id="rId49"/>
    <p:sldId id="422" r:id="rId50"/>
    <p:sldId id="423" r:id="rId51"/>
    <p:sldId id="424" r:id="rId52"/>
    <p:sldId id="425" r:id="rId53"/>
    <p:sldId id="426" r:id="rId54"/>
    <p:sldId id="427" r:id="rId55"/>
    <p:sldId id="428" r:id="rId56"/>
    <p:sldId id="413" r:id="rId57"/>
    <p:sldId id="445" r:id="rId58"/>
    <p:sldId id="414" r:id="rId59"/>
    <p:sldId id="415" r:id="rId60"/>
    <p:sldId id="416" r:id="rId61"/>
    <p:sldId id="417" r:id="rId62"/>
    <p:sldId id="430" r:id="rId63"/>
    <p:sldId id="431" r:id="rId64"/>
    <p:sldId id="432" r:id="rId65"/>
    <p:sldId id="433" r:id="rId66"/>
    <p:sldId id="434" r:id="rId67"/>
    <p:sldId id="435" r:id="rId68"/>
    <p:sldId id="436" r:id="rId69"/>
    <p:sldId id="437" r:id="rId70"/>
    <p:sldId id="438" r:id="rId71"/>
    <p:sldId id="439" r:id="rId72"/>
    <p:sldId id="440" r:id="rId73"/>
    <p:sldId id="441" r:id="rId74"/>
    <p:sldId id="442" r:id="rId75"/>
    <p:sldId id="443" r:id="rId7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prnPr/>
  <p:clrMru>
    <a:srgbClr val="F0F0F0"/>
    <a:srgbClr val="66CCFF"/>
    <a:srgbClr val="80FF00"/>
    <a:srgbClr val="FFCC66"/>
  </p:clrMru>
  <p:extLst>
    <p:ext uri="{E76CE94A-603C-4142-B9EB-6D1370010A27}">
      <p14:discardImageEditData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0"/>
    </p:ext>
    <p:ext uri="{D31A062A-798A-4329-ABDD-BBA856620510}">
      <p14:defaultImageDpi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normalViewPr showOutlineIcons="0" horzBarState="maximized">
    <p:restoredLeft sz="15620"/>
    <p:restoredTop sz="94660"/>
  </p:normalViewPr>
  <p:slideViewPr>
    <p:cSldViewPr snapToGrid="0" snapToObjects="1">
      <p:cViewPr varScale="1">
        <p:scale>
          <a:sx n="88" d="100"/>
          <a:sy n="88" d="100"/>
        </p:scale>
        <p:origin x="-1200" y="-11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76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printerSettings" Target="printerSettings/printerSettings1.bin"/><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Title Slide">
    <p:bg>
      <p:bgPr>
        <a:solidFill>
          <a:srgbClr val="F0F0F0"/>
        </a:solidFill>
        <a:effectLst/>
      </p:bgPr>
    </p:bg>
    <p:spTree>
      <p:nvGrpSpPr>
        <p:cNvPr id="1" name=""/>
        <p:cNvGrpSpPr/>
        <p:nvPr/>
      </p:nvGrpSpPr>
      <p:grpSpPr>
        <a:xfrm>
          <a:off x="0" y="0"/>
          <a:ext cx="0" cy="0"/>
          <a:chOff x="0" y="0"/>
          <a:chExt cx="0" cy="0"/>
        </a:xfrm>
      </p:grpSpPr>
      <p:sp>
        <p:nvSpPr>
          <p:cNvPr id="14" name="Rectangle 13"/>
          <p:cNvSpPr/>
          <p:nvPr userDrawn="1"/>
        </p:nvSpPr>
        <p:spPr>
          <a:xfrm>
            <a:off x="0" y="0"/>
            <a:ext cx="9144000" cy="122212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descr="ICEx.jpg"/>
          <p:cNvPicPr>
            <a:picLocks noChangeAspect="1"/>
          </p:cNvPicPr>
          <p:nvPr userDrawn="1"/>
        </p:nvPicPr>
        <p:blipFill>
          <a:blip r:embed="rId2"/>
          <a:stretch>
            <a:fillRect/>
          </a:stretch>
        </p:blipFill>
        <p:spPr>
          <a:xfrm>
            <a:off x="0" y="4661843"/>
            <a:ext cx="9144000" cy="2196157"/>
          </a:xfrm>
          <a:prstGeom prst="rect">
            <a:avLst/>
          </a:prstGeom>
        </p:spPr>
      </p:pic>
      <p:sp>
        <p:nvSpPr>
          <p:cNvPr id="16" name="Title 1"/>
          <p:cNvSpPr>
            <a:spLocks noGrp="1"/>
          </p:cNvSpPr>
          <p:nvPr>
            <p:ph type="ctrTitle"/>
          </p:nvPr>
        </p:nvSpPr>
        <p:spPr>
          <a:xfrm>
            <a:off x="457200" y="1676400"/>
            <a:ext cx="8229600" cy="1151271"/>
          </a:xfrm>
        </p:spPr>
        <p:txBody>
          <a:bodyPr>
            <a:normAutofit/>
          </a:bodyPr>
          <a:lstStyle>
            <a:lvl1pPr algn="ctr">
              <a:defRPr sz="4000">
                <a:solidFill>
                  <a:schemeClr val="tx1"/>
                </a:solidFill>
              </a:defRPr>
            </a:lvl1pPr>
          </a:lstStyle>
          <a:p>
            <a:r>
              <a:rPr lang="x-none" dirty="0" smtClean="0"/>
              <a:t>Click to edit Master title style</a:t>
            </a:r>
            <a:endParaRPr lang="en-US" dirty="0"/>
          </a:p>
        </p:txBody>
      </p:sp>
      <p:sp>
        <p:nvSpPr>
          <p:cNvPr id="29" name="Subtitle 2"/>
          <p:cNvSpPr>
            <a:spLocks noGrp="1"/>
          </p:cNvSpPr>
          <p:nvPr>
            <p:ph type="subTitle" idx="1"/>
          </p:nvPr>
        </p:nvSpPr>
        <p:spPr>
          <a:xfrm>
            <a:off x="457200" y="3055322"/>
            <a:ext cx="8229600" cy="1284101"/>
          </a:xfrm>
        </p:spPr>
        <p:txBody>
          <a:bodyPr>
            <a:normAutofit/>
          </a:bodyPr>
          <a:lstStyle>
            <a:lvl1pPr marL="270000" indent="-277200" algn="ctr">
              <a:buClr>
                <a:srgbClr val="FF0000"/>
              </a:buClr>
              <a:buFontTx/>
              <a:buNone/>
              <a:defRPr sz="28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x-none" dirty="0" smtClean="0"/>
              <a:t>Click to edit Master subtitle style</a:t>
            </a:r>
            <a:endParaRPr lang="en-US" dirty="0"/>
          </a:p>
        </p:txBody>
      </p:sp>
      <p:sp>
        <p:nvSpPr>
          <p:cNvPr id="30" name="Date Placeholder 3"/>
          <p:cNvSpPr>
            <a:spLocks noGrp="1"/>
          </p:cNvSpPr>
          <p:nvPr>
            <p:ph type="dt" sz="half" idx="10"/>
          </p:nvPr>
        </p:nvSpPr>
        <p:spPr>
          <a:xfrm>
            <a:off x="457200" y="6356350"/>
            <a:ext cx="2133600" cy="365125"/>
          </a:xfrm>
        </p:spPr>
        <p:txBody>
          <a:bodyPr/>
          <a:lstStyle/>
          <a:p>
            <a:fld id="{F7DC2FA6-9357-8945-90F9-87955DB017F4}" type="datetimeFigureOut">
              <a:rPr lang="en-US" smtClean="0"/>
              <a:pPr/>
              <a:t>2/13/17</a:t>
            </a:fld>
            <a:endParaRPr lang="en-US"/>
          </a:p>
        </p:txBody>
      </p:sp>
      <p:sp>
        <p:nvSpPr>
          <p:cNvPr id="31" name="Footer Placeholder 4"/>
          <p:cNvSpPr>
            <a:spLocks noGrp="1"/>
          </p:cNvSpPr>
          <p:nvPr>
            <p:ph type="ftr" sz="quarter" idx="11"/>
          </p:nvPr>
        </p:nvSpPr>
        <p:spPr>
          <a:xfrm>
            <a:off x="3124200" y="6356350"/>
            <a:ext cx="2895600" cy="365125"/>
          </a:xfrm>
        </p:spPr>
        <p:txBody>
          <a:bodyPr/>
          <a:lstStyle/>
          <a:p>
            <a:endParaRPr lang="en-US"/>
          </a:p>
        </p:txBody>
      </p:sp>
      <p:sp>
        <p:nvSpPr>
          <p:cNvPr id="32" name="Slide Number Placeholder 5"/>
          <p:cNvSpPr>
            <a:spLocks noGrp="1"/>
          </p:cNvSpPr>
          <p:nvPr>
            <p:ph type="sldNum" sz="quarter" idx="12"/>
          </p:nvPr>
        </p:nvSpPr>
        <p:spPr>
          <a:xfrm>
            <a:off x="6553200" y="6356350"/>
            <a:ext cx="2133600" cy="365125"/>
          </a:xfrm>
        </p:spPr>
        <p:txBody>
          <a:bodyPr/>
          <a:lstStyle/>
          <a:p>
            <a:fld id="{1C601114-6258-C345-A640-7ED46F224132}" type="slidenum">
              <a:rPr lang="en-US" smtClean="0"/>
              <a:pPr/>
              <a:t>‹#›</a:t>
            </a:fld>
            <a:endParaRPr lang="en-US"/>
          </a:p>
        </p:txBody>
      </p:sp>
      <p:pic>
        <p:nvPicPr>
          <p:cNvPr id="33" name="Picture 32" descr="Rubens.jpg"/>
          <p:cNvPicPr>
            <a:picLocks noChangeAspect="1"/>
          </p:cNvPicPr>
          <p:nvPr userDrawn="1"/>
        </p:nvPicPr>
        <p:blipFill>
          <a:blip r:embed="rId3"/>
          <a:stretch>
            <a:fillRect/>
          </a:stretch>
        </p:blipFill>
        <p:spPr>
          <a:xfrm>
            <a:off x="179700" y="83875"/>
            <a:ext cx="1892895" cy="1045642"/>
          </a:xfrm>
          <a:prstGeom prst="rect">
            <a:avLst/>
          </a:prstGeom>
        </p:spPr>
      </p:pic>
      <p:pic>
        <p:nvPicPr>
          <p:cNvPr id="34" name="Picture 33" descr="Screen Shot 2016-08-07 at 8.39.13 AM.png"/>
          <p:cNvPicPr>
            <a:picLocks noChangeAspect="1"/>
          </p:cNvPicPr>
          <p:nvPr userDrawn="1"/>
        </p:nvPicPr>
        <p:blipFill>
          <a:blip r:embed="rId4"/>
          <a:stretch>
            <a:fillRect/>
          </a:stretch>
        </p:blipFill>
        <p:spPr>
          <a:xfrm>
            <a:off x="2435061" y="260186"/>
            <a:ext cx="6416714" cy="80942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4" name="Date Placeholder 3"/>
          <p:cNvSpPr>
            <a:spLocks noGrp="1"/>
          </p:cNvSpPr>
          <p:nvPr>
            <p:ph type="dt" sz="half" idx="10"/>
          </p:nvPr>
        </p:nvSpPr>
        <p:spPr/>
        <p:txBody>
          <a:bodyPr/>
          <a:lstStyle/>
          <a:p>
            <a:fld id="{E3F1220D-0141-174A-919F-A14ACB1D4588}" type="datetimeFigureOut">
              <a:rPr lang="en-US" smtClean="0"/>
              <a:pPr/>
              <a:t>2/13/17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055D0-2F0A-F843-A693-8C282165F601}"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pt-BR"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4" name="Date Placeholder 3"/>
          <p:cNvSpPr>
            <a:spLocks noGrp="1"/>
          </p:cNvSpPr>
          <p:nvPr>
            <p:ph type="dt" sz="half" idx="10"/>
          </p:nvPr>
        </p:nvSpPr>
        <p:spPr/>
        <p:txBody>
          <a:bodyPr/>
          <a:lstStyle/>
          <a:p>
            <a:fld id="{E3F1220D-0141-174A-919F-A14ACB1D4588}" type="datetimeFigureOut">
              <a:rPr lang="en-US" smtClean="0"/>
              <a:pPr/>
              <a:t>2/13/17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055D0-2F0A-F843-A693-8C282165F601}"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18111"/>
          </a:xfrm>
        </p:spPr>
        <p:txBody>
          <a:bodyPr>
            <a:normAutofit/>
          </a:bodyPr>
          <a:lstStyle>
            <a:lvl1pPr>
              <a:defRPr sz="3000" cap="none">
                <a:latin typeface="Calibri"/>
                <a:cs typeface="Calibri"/>
              </a:defRPr>
            </a:lvl1pPr>
          </a:lstStyle>
          <a:p>
            <a:r>
              <a:rPr lang="pt-BR" dirty="0" err="1" smtClean="0"/>
              <a:t>Click</a:t>
            </a:r>
            <a:r>
              <a:rPr lang="pt-BR" dirty="0" smtClean="0"/>
              <a:t> to </a:t>
            </a:r>
            <a:r>
              <a:rPr lang="pt-BR" dirty="0" err="1" smtClean="0"/>
              <a:t>edit</a:t>
            </a:r>
            <a:r>
              <a:rPr lang="pt-BR" dirty="0" smtClean="0"/>
              <a:t> </a:t>
            </a:r>
            <a:r>
              <a:rPr lang="pt-BR" dirty="0" err="1" smtClean="0"/>
              <a:t>Master</a:t>
            </a:r>
            <a:r>
              <a:rPr lang="pt-BR" dirty="0" smtClean="0"/>
              <a:t> </a:t>
            </a:r>
            <a:r>
              <a:rPr lang="pt-BR" dirty="0" err="1" smtClean="0"/>
              <a:t>title</a:t>
            </a:r>
            <a:r>
              <a:rPr lang="pt-BR" dirty="0" smtClean="0"/>
              <a:t> style</a:t>
            </a:r>
            <a:endParaRPr lang="en-US" dirty="0"/>
          </a:p>
        </p:txBody>
      </p:sp>
      <p:sp>
        <p:nvSpPr>
          <p:cNvPr id="3" name="Content Placeholder 2"/>
          <p:cNvSpPr>
            <a:spLocks noGrp="1"/>
          </p:cNvSpPr>
          <p:nvPr>
            <p:ph idx="1"/>
          </p:nvPr>
        </p:nvSpPr>
        <p:spPr>
          <a:xfrm>
            <a:off x="457200" y="1226338"/>
            <a:ext cx="8229600" cy="4899826"/>
          </a:xfrm>
        </p:spPr>
        <p:txBody>
          <a:bodyPr/>
          <a:lstStyle>
            <a:lvl1pPr>
              <a:defRPr sz="2600">
                <a:latin typeface="Calibri"/>
                <a:cs typeface="Calibri"/>
              </a:defRPr>
            </a:lvl1pPr>
            <a:lvl2pPr>
              <a:defRPr sz="2400">
                <a:latin typeface="Calibri"/>
                <a:cs typeface="Calibri"/>
              </a:defRPr>
            </a:lvl2pPr>
            <a:lvl3pPr>
              <a:defRPr sz="2000">
                <a:latin typeface="Calibri"/>
                <a:cs typeface="Calibri"/>
              </a:defRPr>
            </a:lvl3pPr>
            <a:lvl4pPr>
              <a:defRPr sz="1800">
                <a:latin typeface="Calibri"/>
                <a:cs typeface="Calibri"/>
              </a:defRPr>
            </a:lvl4pPr>
            <a:lvl5pPr>
              <a:defRPr sz="1800">
                <a:latin typeface="Calibri"/>
                <a:cs typeface="Calibri"/>
              </a:defRPr>
            </a:lvl5pPr>
          </a:lstStyle>
          <a:p>
            <a:pPr lvl="0"/>
            <a:r>
              <a:rPr lang="pt-BR" dirty="0" err="1" smtClean="0"/>
              <a:t>Click</a:t>
            </a:r>
            <a:r>
              <a:rPr lang="pt-BR" dirty="0" smtClean="0"/>
              <a:t> to </a:t>
            </a:r>
            <a:r>
              <a:rPr lang="pt-BR" dirty="0" err="1" smtClean="0"/>
              <a:t>edit</a:t>
            </a:r>
            <a:r>
              <a:rPr lang="pt-BR" dirty="0" smtClean="0"/>
              <a:t> </a:t>
            </a:r>
            <a:r>
              <a:rPr lang="pt-BR" dirty="0" err="1" smtClean="0"/>
              <a:t>Master</a:t>
            </a:r>
            <a:r>
              <a:rPr lang="pt-BR" dirty="0" smtClean="0"/>
              <a:t> </a:t>
            </a:r>
            <a:r>
              <a:rPr lang="pt-BR" dirty="0" err="1" smtClean="0"/>
              <a:t>text</a:t>
            </a:r>
            <a:r>
              <a:rPr lang="pt-BR" dirty="0" smtClean="0"/>
              <a:t> styles</a:t>
            </a:r>
          </a:p>
          <a:p>
            <a:pPr lvl="1"/>
            <a:r>
              <a:rPr lang="pt-BR" dirty="0" err="1" smtClean="0"/>
              <a:t>Second</a:t>
            </a:r>
            <a:r>
              <a:rPr lang="pt-BR" dirty="0" smtClean="0"/>
              <a:t> </a:t>
            </a:r>
            <a:r>
              <a:rPr lang="pt-BR" dirty="0" err="1" smtClean="0"/>
              <a:t>level</a:t>
            </a:r>
            <a:endParaRPr lang="pt-BR" dirty="0" smtClean="0"/>
          </a:p>
          <a:p>
            <a:pPr lvl="2"/>
            <a:r>
              <a:rPr lang="pt-BR" dirty="0" err="1" smtClean="0"/>
              <a:t>Third</a:t>
            </a:r>
            <a:r>
              <a:rPr lang="pt-BR" dirty="0" smtClean="0"/>
              <a:t> </a:t>
            </a:r>
            <a:r>
              <a:rPr lang="pt-BR" dirty="0" err="1" smtClean="0"/>
              <a:t>level</a:t>
            </a:r>
            <a:endParaRPr lang="pt-BR" dirty="0" smtClean="0"/>
          </a:p>
          <a:p>
            <a:pPr lvl="3"/>
            <a:r>
              <a:rPr lang="pt-BR" dirty="0" err="1" smtClean="0"/>
              <a:t>Fourth</a:t>
            </a:r>
            <a:r>
              <a:rPr lang="pt-BR" dirty="0" smtClean="0"/>
              <a:t> </a:t>
            </a:r>
            <a:r>
              <a:rPr lang="pt-BR" dirty="0" err="1" smtClean="0"/>
              <a:t>level</a:t>
            </a:r>
            <a:endParaRPr lang="pt-BR" dirty="0" smtClean="0"/>
          </a:p>
          <a:p>
            <a:pPr lvl="4"/>
            <a:r>
              <a:rPr lang="pt-BR" dirty="0" err="1" smtClean="0"/>
              <a:t>Fifth</a:t>
            </a:r>
            <a:r>
              <a:rPr lang="pt-BR" dirty="0" smtClean="0"/>
              <a:t> </a:t>
            </a:r>
            <a:r>
              <a:rPr lang="pt-BR" dirty="0" err="1" smtClean="0"/>
              <a:t>level</a:t>
            </a:r>
            <a:endParaRPr lang="en-US" dirty="0"/>
          </a:p>
        </p:txBody>
      </p:sp>
      <p:sp>
        <p:nvSpPr>
          <p:cNvPr id="4" name="Date Placeholder 3"/>
          <p:cNvSpPr>
            <a:spLocks noGrp="1"/>
          </p:cNvSpPr>
          <p:nvPr>
            <p:ph type="dt" sz="half" idx="10"/>
          </p:nvPr>
        </p:nvSpPr>
        <p:spPr/>
        <p:txBody>
          <a:bodyPr/>
          <a:lstStyle/>
          <a:p>
            <a:fld id="{E3F1220D-0141-174A-919F-A14ACB1D4588}" type="datetimeFigureOut">
              <a:rPr lang="en-US" smtClean="0"/>
              <a:pPr/>
              <a:t>2/13/17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B055D0-2F0A-F843-A693-8C282165F601}" type="slidenum">
              <a:rPr lang="en-US" smtClean="0"/>
              <a:pPr/>
              <a:t>‹#›</a:t>
            </a:fld>
            <a:endParaRPr lang="en-US"/>
          </a:p>
        </p:txBody>
      </p:sp>
      <p:pic>
        <p:nvPicPr>
          <p:cNvPr id="8" name="Picture 7" descr="images-1.jpg"/>
          <p:cNvPicPr>
            <a:picLocks noChangeAspect="1"/>
          </p:cNvPicPr>
          <p:nvPr userDrawn="1"/>
        </p:nvPicPr>
        <p:blipFill>
          <a:blip r:embed="rId2"/>
          <a:stretch>
            <a:fillRect/>
          </a:stretch>
        </p:blipFill>
        <p:spPr>
          <a:xfrm>
            <a:off x="58392" y="58396"/>
            <a:ext cx="729964" cy="51097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reserve="1" userDrawn="1">
  <p:cSld name="Section Header">
    <p:spTree>
      <p:nvGrpSpPr>
        <p:cNvPr id="1" name=""/>
        <p:cNvGrpSpPr/>
        <p:nvPr/>
      </p:nvGrpSpPr>
      <p:grpSpPr>
        <a:xfrm>
          <a:off x="0" y="0"/>
          <a:ext cx="0" cy="0"/>
          <a:chOff x="0" y="0"/>
          <a:chExt cx="0" cy="0"/>
        </a:xfrm>
      </p:grpSpPr>
      <p:sp>
        <p:nvSpPr>
          <p:cNvPr id="16" name="Title 1"/>
          <p:cNvSpPr>
            <a:spLocks noGrp="1"/>
          </p:cNvSpPr>
          <p:nvPr>
            <p:ph type="title"/>
          </p:nvPr>
        </p:nvSpPr>
        <p:spPr>
          <a:xfrm>
            <a:off x="898695" y="2211149"/>
            <a:ext cx="7407728" cy="1362075"/>
          </a:xfrm>
        </p:spPr>
        <p:txBody>
          <a:bodyPr anchor="b" anchorCtr="0"/>
          <a:lstStyle>
            <a:lvl1pPr algn="l">
              <a:defRPr sz="4000" b="1" cap="small"/>
            </a:lvl1pPr>
          </a:lstStyle>
          <a:p>
            <a:r>
              <a:rPr lang="pt-BR" dirty="0" err="1" smtClean="0"/>
              <a:t>Click</a:t>
            </a:r>
            <a:r>
              <a:rPr lang="pt-BR" dirty="0" smtClean="0"/>
              <a:t> to </a:t>
            </a:r>
            <a:r>
              <a:rPr lang="pt-BR" dirty="0" err="1" smtClean="0"/>
              <a:t>edit</a:t>
            </a:r>
            <a:r>
              <a:rPr lang="pt-BR" dirty="0" smtClean="0"/>
              <a:t> </a:t>
            </a:r>
            <a:r>
              <a:rPr lang="pt-BR" dirty="0" err="1" smtClean="0"/>
              <a:t>Master</a:t>
            </a:r>
            <a:r>
              <a:rPr lang="pt-BR" dirty="0" smtClean="0"/>
              <a:t> </a:t>
            </a:r>
            <a:r>
              <a:rPr lang="pt-BR" dirty="0" err="1" smtClean="0"/>
              <a:t>title</a:t>
            </a:r>
            <a:r>
              <a:rPr lang="pt-BR" dirty="0" smtClean="0"/>
              <a:t> style</a:t>
            </a:r>
            <a:endParaRPr lang="en-US" dirty="0"/>
          </a:p>
        </p:txBody>
      </p:sp>
      <p:sp>
        <p:nvSpPr>
          <p:cNvPr id="17" name="Date Placeholder 3"/>
          <p:cNvSpPr>
            <a:spLocks noGrp="1"/>
          </p:cNvSpPr>
          <p:nvPr>
            <p:ph type="dt" sz="half" idx="10"/>
          </p:nvPr>
        </p:nvSpPr>
        <p:spPr>
          <a:xfrm>
            <a:off x="457200" y="6356350"/>
            <a:ext cx="2133600" cy="365125"/>
          </a:xfrm>
        </p:spPr>
        <p:txBody>
          <a:bodyPr/>
          <a:lstStyle/>
          <a:p>
            <a:fld id="{E3F1220D-0141-174A-919F-A14ACB1D4588}" type="datetimeFigureOut">
              <a:rPr lang="en-US" smtClean="0"/>
              <a:pPr/>
              <a:t>2/13/17</a:t>
            </a:fld>
            <a:endParaRPr lang="en-US"/>
          </a:p>
        </p:txBody>
      </p:sp>
      <p:sp>
        <p:nvSpPr>
          <p:cNvPr id="18" name="Slide Number Placeholder 5"/>
          <p:cNvSpPr>
            <a:spLocks noGrp="1"/>
          </p:cNvSpPr>
          <p:nvPr>
            <p:ph type="sldNum" sz="quarter" idx="12"/>
          </p:nvPr>
        </p:nvSpPr>
        <p:spPr>
          <a:xfrm>
            <a:off x="6553200" y="6356350"/>
            <a:ext cx="2133600" cy="365125"/>
          </a:xfrm>
        </p:spPr>
        <p:txBody>
          <a:bodyPr/>
          <a:lstStyle/>
          <a:p>
            <a:fld id="{E7B055D0-2F0A-F843-A693-8C282165F601}" type="slidenum">
              <a:rPr lang="en-US" smtClean="0"/>
              <a:pPr/>
              <a:t>‹#›</a:t>
            </a:fld>
            <a:endParaRPr lang="en-US"/>
          </a:p>
        </p:txBody>
      </p:sp>
      <p:cxnSp>
        <p:nvCxnSpPr>
          <p:cNvPr id="19" name="Straight Connector 18"/>
          <p:cNvCxnSpPr/>
          <p:nvPr userDrawn="1"/>
        </p:nvCxnSpPr>
        <p:spPr>
          <a:xfrm>
            <a:off x="0" y="3573224"/>
            <a:ext cx="9144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0" name="TextBox 19"/>
          <p:cNvSpPr txBox="1"/>
          <p:nvPr userDrawn="1"/>
        </p:nvSpPr>
        <p:spPr>
          <a:xfrm>
            <a:off x="5029200" y="228600"/>
            <a:ext cx="3560044" cy="830997"/>
          </a:xfrm>
          <a:prstGeom prst="rect">
            <a:avLst/>
          </a:prstGeom>
          <a:noFill/>
        </p:spPr>
        <p:txBody>
          <a:bodyPr wrap="square" rtlCol="0">
            <a:spAutoFit/>
          </a:bodyPr>
          <a:lstStyle/>
          <a:p>
            <a:pPr algn="r"/>
            <a:r>
              <a:rPr lang="en-US" sz="1600" cap="small" dirty="0" smtClean="0"/>
              <a:t>Department of Computer Science</a:t>
            </a:r>
          </a:p>
          <a:p>
            <a:pPr algn="r"/>
            <a:r>
              <a:rPr lang="en-US" sz="1600" cap="small" dirty="0" err="1" smtClean="0"/>
              <a:t>Universidade</a:t>
            </a:r>
            <a:r>
              <a:rPr lang="en-US" sz="1600" cap="small" dirty="0" smtClean="0"/>
              <a:t> Federal de Minas </a:t>
            </a:r>
            <a:r>
              <a:rPr lang="en-US" sz="1600" cap="small" dirty="0" err="1" smtClean="0"/>
              <a:t>Gerais</a:t>
            </a:r>
            <a:endParaRPr lang="en-US" sz="1600" cap="small" dirty="0" smtClean="0"/>
          </a:p>
          <a:p>
            <a:pPr algn="r"/>
            <a:r>
              <a:rPr lang="en-US" sz="1600" cap="small" dirty="0" smtClean="0"/>
              <a:t>Federal University of Minas </a:t>
            </a:r>
            <a:r>
              <a:rPr lang="en-US" sz="1600" cap="small" dirty="0" err="1" smtClean="0"/>
              <a:t>Gerais</a:t>
            </a:r>
            <a:r>
              <a:rPr lang="en-US" sz="1600" cap="small" dirty="0" smtClean="0"/>
              <a:t>, Brazil</a:t>
            </a:r>
            <a:endParaRPr lang="en-US" sz="1600" cap="small" dirty="0"/>
          </a:p>
        </p:txBody>
      </p:sp>
      <p:sp>
        <p:nvSpPr>
          <p:cNvPr id="21" name="Rectangle 20"/>
          <p:cNvSpPr/>
          <p:nvPr userDrawn="1"/>
        </p:nvSpPr>
        <p:spPr>
          <a:xfrm>
            <a:off x="8686800" y="228600"/>
            <a:ext cx="249956" cy="830997"/>
          </a:xfrm>
          <a:prstGeom prst="rect">
            <a:avLst/>
          </a:prstGeom>
          <a:solidFill>
            <a:srgbClr val="FF0000"/>
          </a:solidFill>
          <a:ln>
            <a:noFill/>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22" name="Picture 21" descr="while_lac.png"/>
          <p:cNvPicPr>
            <a:picLocks noChangeAspect="1"/>
          </p:cNvPicPr>
          <p:nvPr userDrawn="1"/>
        </p:nvPicPr>
        <p:blipFill>
          <a:blip r:embed="rId2"/>
          <a:stretch>
            <a:fillRect/>
          </a:stretch>
        </p:blipFill>
        <p:spPr>
          <a:xfrm>
            <a:off x="241561" y="228600"/>
            <a:ext cx="2133600" cy="1153831"/>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5" name="Date Placeholder 4"/>
          <p:cNvSpPr>
            <a:spLocks noGrp="1"/>
          </p:cNvSpPr>
          <p:nvPr>
            <p:ph type="dt" sz="half" idx="10"/>
          </p:nvPr>
        </p:nvSpPr>
        <p:spPr/>
        <p:txBody>
          <a:bodyPr/>
          <a:lstStyle/>
          <a:p>
            <a:fld id="{E3F1220D-0141-174A-919F-A14ACB1D4588}" type="datetimeFigureOut">
              <a:rPr lang="en-US" smtClean="0"/>
              <a:pPr/>
              <a:t>2/13/17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B055D0-2F0A-F843-A693-8C282165F601}"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7" name="Date Placeholder 6"/>
          <p:cNvSpPr>
            <a:spLocks noGrp="1"/>
          </p:cNvSpPr>
          <p:nvPr>
            <p:ph type="dt" sz="half" idx="10"/>
          </p:nvPr>
        </p:nvSpPr>
        <p:spPr/>
        <p:txBody>
          <a:bodyPr/>
          <a:lstStyle/>
          <a:p>
            <a:fld id="{E3F1220D-0141-174A-919F-A14ACB1D4588}" type="datetimeFigureOut">
              <a:rPr lang="en-US" smtClean="0"/>
              <a:pPr/>
              <a:t>2/13/17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B055D0-2F0A-F843-A693-8C282165F601}"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Click to edit Master title style</a:t>
            </a:r>
            <a:endParaRPr lang="en-US"/>
          </a:p>
        </p:txBody>
      </p:sp>
      <p:sp>
        <p:nvSpPr>
          <p:cNvPr id="3" name="Date Placeholder 2"/>
          <p:cNvSpPr>
            <a:spLocks noGrp="1"/>
          </p:cNvSpPr>
          <p:nvPr>
            <p:ph type="dt" sz="half" idx="10"/>
          </p:nvPr>
        </p:nvSpPr>
        <p:spPr/>
        <p:txBody>
          <a:bodyPr/>
          <a:lstStyle/>
          <a:p>
            <a:fld id="{E3F1220D-0141-174A-919F-A14ACB1D4588}" type="datetimeFigureOut">
              <a:rPr lang="en-US" smtClean="0"/>
              <a:pPr/>
              <a:t>2/13/17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B055D0-2F0A-F843-A693-8C282165F601}"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F1220D-0141-174A-919F-A14ACB1D4588}" type="datetimeFigureOut">
              <a:rPr lang="en-US" smtClean="0"/>
              <a:pPr/>
              <a:t>2/13/17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B055D0-2F0A-F843-A693-8C282165F601}"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pt-BR"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Click to edit Master text styles</a:t>
            </a:r>
          </a:p>
          <a:p>
            <a:pPr lvl="1"/>
            <a:r>
              <a:rPr lang="pt-BR" smtClean="0"/>
              <a:t>Second level</a:t>
            </a:r>
          </a:p>
          <a:p>
            <a:pPr lvl="2"/>
            <a:r>
              <a:rPr lang="pt-BR" smtClean="0"/>
              <a:t>Third level</a:t>
            </a:r>
          </a:p>
          <a:p>
            <a:pPr lvl="3"/>
            <a:r>
              <a:rPr lang="pt-BR" smtClean="0"/>
              <a:t>Fourth level</a:t>
            </a:r>
          </a:p>
          <a:p>
            <a:pPr lvl="4"/>
            <a:r>
              <a:rPr lang="pt-BR"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Click to edit Master text styles</a:t>
            </a:r>
          </a:p>
        </p:txBody>
      </p:sp>
      <p:sp>
        <p:nvSpPr>
          <p:cNvPr id="5" name="Date Placeholder 4"/>
          <p:cNvSpPr>
            <a:spLocks noGrp="1"/>
          </p:cNvSpPr>
          <p:nvPr>
            <p:ph type="dt" sz="half" idx="10"/>
          </p:nvPr>
        </p:nvSpPr>
        <p:spPr/>
        <p:txBody>
          <a:bodyPr/>
          <a:lstStyle/>
          <a:p>
            <a:fld id="{E3F1220D-0141-174A-919F-A14ACB1D4588}" type="datetimeFigureOut">
              <a:rPr lang="en-US" smtClean="0"/>
              <a:pPr/>
              <a:t>2/13/17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B055D0-2F0A-F843-A693-8C282165F601}"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pt-BR"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Click to edit Master text styles</a:t>
            </a:r>
          </a:p>
        </p:txBody>
      </p:sp>
      <p:sp>
        <p:nvSpPr>
          <p:cNvPr id="5" name="Date Placeholder 4"/>
          <p:cNvSpPr>
            <a:spLocks noGrp="1"/>
          </p:cNvSpPr>
          <p:nvPr>
            <p:ph type="dt" sz="half" idx="10"/>
          </p:nvPr>
        </p:nvSpPr>
        <p:spPr/>
        <p:txBody>
          <a:bodyPr/>
          <a:lstStyle/>
          <a:p>
            <a:fld id="{E3F1220D-0141-174A-919F-A14ACB1D4588}" type="datetimeFigureOut">
              <a:rPr lang="en-US" smtClean="0"/>
              <a:pPr/>
              <a:t>2/13/17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B055D0-2F0A-F843-A693-8C282165F601}"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dirty="0" err="1" smtClean="0"/>
              <a:t>Click</a:t>
            </a:r>
            <a:r>
              <a:rPr lang="pt-BR" dirty="0" smtClean="0"/>
              <a:t> to </a:t>
            </a:r>
            <a:r>
              <a:rPr lang="pt-BR" dirty="0" err="1" smtClean="0"/>
              <a:t>edit</a:t>
            </a:r>
            <a:r>
              <a:rPr lang="pt-BR" dirty="0" smtClean="0"/>
              <a:t> </a:t>
            </a:r>
            <a:r>
              <a:rPr lang="pt-BR" dirty="0" err="1" smtClean="0"/>
              <a:t>Master</a:t>
            </a:r>
            <a:r>
              <a:rPr lang="pt-BR" dirty="0" smtClean="0"/>
              <a:t> </a:t>
            </a:r>
            <a:r>
              <a:rPr lang="pt-BR" dirty="0" err="1" smtClean="0"/>
              <a:t>text</a:t>
            </a:r>
            <a:r>
              <a:rPr lang="pt-BR" dirty="0" smtClean="0"/>
              <a:t> styles</a:t>
            </a:r>
          </a:p>
          <a:p>
            <a:pPr lvl="1"/>
            <a:r>
              <a:rPr lang="pt-BR" dirty="0" err="1" smtClean="0"/>
              <a:t>Second</a:t>
            </a:r>
            <a:r>
              <a:rPr lang="pt-BR" dirty="0" smtClean="0"/>
              <a:t> </a:t>
            </a:r>
            <a:r>
              <a:rPr lang="pt-BR" dirty="0" err="1" smtClean="0"/>
              <a:t>level</a:t>
            </a:r>
            <a:endParaRPr lang="pt-BR" dirty="0" smtClean="0"/>
          </a:p>
          <a:p>
            <a:pPr lvl="2"/>
            <a:r>
              <a:rPr lang="pt-BR" dirty="0" err="1" smtClean="0"/>
              <a:t>Third</a:t>
            </a:r>
            <a:r>
              <a:rPr lang="pt-BR" dirty="0" smtClean="0"/>
              <a:t> </a:t>
            </a:r>
            <a:r>
              <a:rPr lang="pt-BR" dirty="0" err="1" smtClean="0"/>
              <a:t>level</a:t>
            </a:r>
            <a:endParaRPr lang="pt-BR" dirty="0" smtClean="0"/>
          </a:p>
          <a:p>
            <a:pPr lvl="3"/>
            <a:r>
              <a:rPr lang="pt-BR" dirty="0" err="1" smtClean="0"/>
              <a:t>Fourth</a:t>
            </a:r>
            <a:r>
              <a:rPr lang="pt-BR" dirty="0" smtClean="0"/>
              <a:t> </a:t>
            </a:r>
            <a:r>
              <a:rPr lang="pt-BR" dirty="0" err="1" smtClean="0"/>
              <a:t>level</a:t>
            </a:r>
            <a:endParaRPr lang="pt-BR" dirty="0" smtClean="0"/>
          </a:p>
          <a:p>
            <a:pPr lvl="4"/>
            <a:r>
              <a:rPr lang="pt-BR" dirty="0" err="1" smtClean="0"/>
              <a:t>Fifth</a:t>
            </a:r>
            <a:r>
              <a:rPr lang="pt-BR" dirty="0" smtClean="0"/>
              <a:t> </a:t>
            </a:r>
            <a:r>
              <a:rPr lang="pt-BR" dirty="0" err="1" smtClean="0"/>
              <a:t>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F1220D-0141-174A-919F-A14ACB1D4588}" type="datetimeFigureOut">
              <a:rPr lang="en-US" smtClean="0"/>
              <a:pPr/>
              <a:t>2/13/17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B055D0-2F0A-F843-A693-8C282165F601}"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r:id="rId1"/>
    <p:sldLayoutId r:id="rId2"/>
    <p:sldLayoutId r:id="rId3"/>
    <p:sldLayoutId r:id="rId4"/>
    <p:sldLayoutId r:id="rId5"/>
    <p:sldLayoutId r:id="rId6"/>
    <p:sldLayoutId r:id="rId7"/>
    <p:sldLayoutId r:id="rId8"/>
    <p:sldLayoutId r:id="rId9"/>
    <p:sldLayoutId r:id="rId10"/>
    <p:sldLayoutId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e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35.emf"/><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 Id="rId3" Type="http://schemas.openxmlformats.org/officeDocument/2006/relationships/image" Target="../media/image3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eg"/></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3.jpeg"/><Relationship Id="rId9" Type="http://schemas.openxmlformats.org/officeDocument/2006/relationships/image" Target="../media/image14.gif"/><Relationship Id="rId10" Type="http://schemas.openxmlformats.org/officeDocument/2006/relationships/image" Target="../media/image15.gif"/><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gif"/><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24.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5.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 Id="rId3" Type="http://schemas.openxmlformats.org/officeDocument/2006/relationships/image" Target="../media/image4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gi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3.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jpeg"/><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jpeg"/><Relationship Id="rId3" Type="http://schemas.openxmlformats.org/officeDocument/2006/relationships/image" Target="../media/image61.jpe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tiff"/><Relationship Id="rId3" Type="http://schemas.openxmlformats.org/officeDocument/2006/relationships/image" Target="../media/image63.tiff"/></Relationships>
</file>

<file path=ppt/slides/_rels/slide74.xml.rels><?xml version="1.0" encoding="UTF-8" standalone="yes"?>
<Relationships xmlns="http://schemas.openxmlformats.org/package/2006/relationships"><Relationship Id="rId3" Type="http://schemas.openxmlformats.org/officeDocument/2006/relationships/image" Target="../media/image65.jpeg"/><Relationship Id="rId4" Type="http://schemas.openxmlformats.org/officeDocument/2006/relationships/image" Target="../media/image66.jpeg"/><Relationship Id="rId1" Type="http://schemas.openxmlformats.org/officeDocument/2006/relationships/slideLayout" Target="../slideLayouts/slideLayout2.xml"/><Relationship Id="rId2" Type="http://schemas.openxmlformats.org/officeDocument/2006/relationships/image" Target="../media/image64.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 Id="rId3" Type="http://schemas.openxmlformats.org/officeDocument/2006/relationships/image" Target="../media/image19.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itle 4"/>
          <p:cNvSpPr>
            <a:spLocks noGrp="1"/>
          </p:cNvSpPr>
          <p:nvPr>
            <p:ph type="ctrTitle"/>
          </p:nvPr>
        </p:nvSpPr>
        <p:spPr>
          <a:xfrm>
            <a:off x="457200" y="1736164"/>
            <a:ext cx="8229600" cy="1151271"/>
          </a:xfrm>
        </p:spPr>
        <p:txBody>
          <a:bodyPr>
            <a:normAutofit fontScale="90000"/>
          </a:bodyPr>
          <a:lstStyle/>
          <a:p>
            <a:r>
              <a:rPr lang="en-US" smtClean="0"/>
              <a:t>Introduction to the LLVM Compilation Infra-Structure</a:t>
            </a:r>
            <a:endParaRPr lang="en-US" dirty="0"/>
          </a:p>
        </p:txBody>
      </p:sp>
      <p:sp>
        <p:nvSpPr>
          <p:cNvPr id="7" name="Subtitle 2"/>
          <p:cNvSpPr>
            <a:spLocks noGrp="1"/>
          </p:cNvSpPr>
          <p:nvPr>
            <p:ph type="subTitle" idx="1"/>
          </p:nvPr>
        </p:nvSpPr>
        <p:spPr>
          <a:xfrm>
            <a:off x="2390588" y="3115086"/>
            <a:ext cx="4482353" cy="1284101"/>
          </a:xfrm>
        </p:spPr>
        <p:txBody>
          <a:bodyPr/>
          <a:lstStyle>
            <a:lvl1pPr marL="270000" indent="-277200" algn="l">
              <a:buClr>
                <a:srgbClr val="FF0000"/>
              </a:buClr>
              <a:buFont typeface="Arial"/>
              <a:buChar char="•"/>
              <a:defRPr sz="240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algn="ctr">
              <a:buNone/>
            </a:pPr>
            <a:r>
              <a:rPr lang="x-none" dirty="0" smtClean="0"/>
              <a:t>Fernando Magno Quintão Pereira</a:t>
            </a:r>
          </a:p>
          <a:p>
            <a:pPr algn="ctr">
              <a:buNone/>
            </a:pPr>
            <a:r>
              <a:rPr lang="x-none" dirty="0" smtClean="0"/>
              <a:t> fernando@dcc.ufmg.br</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Many Languages use LLVM</a:t>
            </a:r>
            <a:endParaRPr lang="en-US" dirty="0"/>
          </a:p>
        </p:txBody>
      </p:sp>
      <p:pic>
        <p:nvPicPr>
          <p:cNvPr id="4" name="Picture 3" descr="Rust.png"/>
          <p:cNvPicPr>
            <a:picLocks noChangeAspect="1"/>
          </p:cNvPicPr>
          <p:nvPr/>
        </p:nvPicPr>
        <p:blipFill>
          <a:blip r:embed="rId2"/>
          <a:stretch>
            <a:fillRect/>
          </a:stretch>
        </p:blipFill>
        <p:spPr>
          <a:xfrm>
            <a:off x="457199" y="1536699"/>
            <a:ext cx="2186709" cy="2059151"/>
          </a:xfrm>
          <a:prstGeom prst="rect">
            <a:avLst/>
          </a:prstGeom>
        </p:spPr>
      </p:pic>
      <p:pic>
        <p:nvPicPr>
          <p:cNvPr id="5" name="Picture 4" descr="Julia.png"/>
          <p:cNvPicPr>
            <a:picLocks noChangeAspect="1"/>
          </p:cNvPicPr>
          <p:nvPr/>
        </p:nvPicPr>
        <p:blipFill>
          <a:blip r:embed="rId3"/>
          <a:stretch>
            <a:fillRect/>
          </a:stretch>
        </p:blipFill>
        <p:spPr>
          <a:xfrm>
            <a:off x="3277177" y="1536698"/>
            <a:ext cx="3038639" cy="2059151"/>
          </a:xfrm>
          <a:prstGeom prst="rect">
            <a:avLst/>
          </a:prstGeom>
        </p:spPr>
      </p:pic>
      <p:pic>
        <p:nvPicPr>
          <p:cNvPr id="6" name="Picture 5" descr="Swift.jpg"/>
          <p:cNvPicPr>
            <a:picLocks noChangeAspect="1"/>
          </p:cNvPicPr>
          <p:nvPr/>
        </p:nvPicPr>
        <p:blipFill>
          <a:blip r:embed="rId4"/>
          <a:stretch>
            <a:fillRect/>
          </a:stretch>
        </p:blipFill>
        <p:spPr>
          <a:xfrm>
            <a:off x="457200" y="4151746"/>
            <a:ext cx="2186708" cy="2163690"/>
          </a:xfrm>
          <a:prstGeom prst="rect">
            <a:avLst/>
          </a:prstGeom>
        </p:spPr>
      </p:pic>
      <p:pic>
        <p:nvPicPr>
          <p:cNvPr id="7" name="Picture 6" descr="Screen Shot 2016-01-10 at 11.54.00 AM.png"/>
          <p:cNvPicPr>
            <a:picLocks noChangeAspect="1"/>
          </p:cNvPicPr>
          <p:nvPr/>
        </p:nvPicPr>
        <p:blipFill>
          <a:blip r:embed="rId5"/>
          <a:stretch>
            <a:fillRect/>
          </a:stretch>
        </p:blipFill>
        <p:spPr>
          <a:xfrm>
            <a:off x="7010400" y="1538450"/>
            <a:ext cx="1676400" cy="2057400"/>
          </a:xfrm>
          <a:prstGeom prst="rect">
            <a:avLst/>
          </a:prstGeom>
        </p:spPr>
      </p:pic>
      <p:pic>
        <p:nvPicPr>
          <p:cNvPr id="9" name="Picture 8" descr="Screen Shot 2016-01-10 at 11.55.13 AM.png"/>
          <p:cNvPicPr>
            <a:picLocks noChangeAspect="1"/>
          </p:cNvPicPr>
          <p:nvPr/>
        </p:nvPicPr>
        <p:blipFill>
          <a:blip r:embed="rId6"/>
          <a:stretch>
            <a:fillRect/>
          </a:stretch>
        </p:blipFill>
        <p:spPr>
          <a:xfrm>
            <a:off x="3569277" y="4426527"/>
            <a:ext cx="2882900" cy="1524000"/>
          </a:xfrm>
          <a:prstGeom prst="rect">
            <a:avLst/>
          </a:prstGeom>
        </p:spPr>
      </p:pic>
      <p:sp>
        <p:nvSpPr>
          <p:cNvPr id="10" name="Rectangle 9"/>
          <p:cNvSpPr/>
          <p:nvPr/>
        </p:nvSpPr>
        <p:spPr>
          <a:xfrm>
            <a:off x="7227454" y="4426527"/>
            <a:ext cx="1459345" cy="1493372"/>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Do you know these programming languages?</a:t>
            </a:r>
            <a:endParaRPr lang="en-US" dirty="0">
              <a:solidFill>
                <a:schemeClr val="tx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Rust</a:t>
            </a:r>
            <a:endParaRPr lang="en-US" dirty="0"/>
          </a:p>
        </p:txBody>
      </p:sp>
      <p:sp>
        <p:nvSpPr>
          <p:cNvPr id="5" name="Rectangle 4"/>
          <p:cNvSpPr/>
          <p:nvPr/>
        </p:nvSpPr>
        <p:spPr>
          <a:xfrm>
            <a:off x="457198" y="1293091"/>
            <a:ext cx="7809347" cy="1905000"/>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000"/>
            <a:r>
              <a:rPr lang="en-US" sz="1600" dirty="0" smtClean="0">
                <a:solidFill>
                  <a:srgbClr val="FFCC66"/>
                </a:solidFill>
                <a:latin typeface="Courier"/>
                <a:cs typeface="Courier"/>
              </a:rPr>
              <a:t>$&gt; echo 'fn main() {</a:t>
            </a:r>
            <a:r>
              <a:rPr lang="en-US" sz="1600" dirty="0" err="1" smtClean="0">
                <a:solidFill>
                  <a:srgbClr val="FFCC66"/>
                </a:solidFill>
                <a:latin typeface="Courier"/>
                <a:cs typeface="Courier"/>
              </a:rPr>
              <a:t>println!("Hello</a:t>
            </a:r>
            <a:r>
              <a:rPr lang="en-US" sz="1600" dirty="0" smtClean="0">
                <a:solidFill>
                  <a:srgbClr val="FFCC66"/>
                </a:solidFill>
                <a:latin typeface="Courier"/>
                <a:cs typeface="Courier"/>
              </a:rPr>
              <a:t>, World");}' &gt; </a:t>
            </a:r>
            <a:r>
              <a:rPr lang="en-US" sz="1600" dirty="0" err="1" smtClean="0">
                <a:solidFill>
                  <a:srgbClr val="FFCC66"/>
                </a:solidFill>
                <a:latin typeface="Courier"/>
                <a:cs typeface="Courier"/>
              </a:rPr>
              <a:t>hello.rc</a:t>
            </a:r>
            <a:endParaRPr lang="en-US" sz="1600" dirty="0" smtClean="0">
              <a:solidFill>
                <a:srgbClr val="FFCC66"/>
              </a:solidFill>
              <a:latin typeface="Courier"/>
              <a:cs typeface="Courier"/>
            </a:endParaRPr>
          </a:p>
          <a:p>
            <a:pPr marL="270000"/>
            <a:r>
              <a:rPr lang="en-US" sz="1600" dirty="0" smtClean="0">
                <a:solidFill>
                  <a:srgbClr val="FFCC66"/>
                </a:solidFill>
                <a:latin typeface="Courier"/>
                <a:cs typeface="Courier"/>
              </a:rPr>
              <a:t>$&gt; </a:t>
            </a:r>
            <a:r>
              <a:rPr lang="en-US" sz="1600" dirty="0" err="1" smtClean="0">
                <a:solidFill>
                  <a:srgbClr val="FFCC66"/>
                </a:solidFill>
                <a:latin typeface="Courier"/>
                <a:cs typeface="Courier"/>
              </a:rPr>
              <a:t>rustc</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hello.rc</a:t>
            </a:r>
            <a:endParaRPr lang="en-US" sz="1600" dirty="0" smtClean="0">
              <a:solidFill>
                <a:srgbClr val="FFCC66"/>
              </a:solidFill>
              <a:latin typeface="Courier"/>
              <a:cs typeface="Courier"/>
            </a:endParaRPr>
          </a:p>
          <a:p>
            <a:pPr marL="270000"/>
            <a:r>
              <a:rPr lang="en-US" sz="1600" dirty="0" smtClean="0">
                <a:solidFill>
                  <a:srgbClr val="FFCC66"/>
                </a:solidFill>
                <a:latin typeface="Courier"/>
                <a:cs typeface="Courier"/>
              </a:rPr>
              <a:t>$&gt; ./hello</a:t>
            </a:r>
          </a:p>
          <a:p>
            <a:pPr marL="270000"/>
            <a:r>
              <a:rPr lang="en-US" sz="1600" dirty="0" smtClean="0">
                <a:solidFill>
                  <a:srgbClr val="FFCC66"/>
                </a:solidFill>
                <a:latin typeface="Courier"/>
                <a:cs typeface="Courier"/>
              </a:rPr>
              <a:t>$&gt; </a:t>
            </a:r>
            <a:r>
              <a:rPr lang="en-US" sz="1600" dirty="0" err="1" smtClean="0">
                <a:solidFill>
                  <a:srgbClr val="FFCC66"/>
                </a:solidFill>
                <a:latin typeface="Courier"/>
                <a:cs typeface="Courier"/>
              </a:rPr>
              <a:t>rustc</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hello.rs</a:t>
            </a:r>
            <a:r>
              <a:rPr lang="en-US" sz="1600" dirty="0" smtClean="0">
                <a:solidFill>
                  <a:srgbClr val="FFCC66"/>
                </a:solidFill>
                <a:latin typeface="Courier"/>
                <a:cs typeface="Courier"/>
              </a:rPr>
              <a:t> --emit=</a:t>
            </a:r>
            <a:r>
              <a:rPr lang="en-US" sz="1600" dirty="0" err="1" smtClean="0">
                <a:solidFill>
                  <a:srgbClr val="FFCC66"/>
                </a:solidFill>
                <a:latin typeface="Courier"/>
                <a:cs typeface="Courier"/>
              </a:rPr>
              <a:t>llvm-bc</a:t>
            </a:r>
            <a:endParaRPr lang="en-US" sz="1600" dirty="0" smtClean="0">
              <a:solidFill>
                <a:srgbClr val="FFCC66"/>
              </a:solidFill>
              <a:latin typeface="Courier"/>
              <a:cs typeface="Courier"/>
            </a:endParaRPr>
          </a:p>
          <a:p>
            <a:pPr marL="270000"/>
            <a:r>
              <a:rPr lang="en-US" sz="1600" dirty="0" smtClean="0">
                <a:solidFill>
                  <a:srgbClr val="FFCC66"/>
                </a:solidFill>
                <a:latin typeface="Courier"/>
                <a:cs typeface="Courier"/>
              </a:rPr>
              <a:t>$&gt; $LLVM/opt -view-</a:t>
            </a:r>
            <a:r>
              <a:rPr lang="en-US" sz="1600" dirty="0" err="1" smtClean="0">
                <a:solidFill>
                  <a:srgbClr val="FFCC66"/>
                </a:solidFill>
                <a:latin typeface="Courier"/>
                <a:cs typeface="Courier"/>
              </a:rPr>
              <a:t>cfg</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hello.bc</a:t>
            </a:r>
            <a:endParaRPr lang="en-US" sz="1600" dirty="0" smtClean="0">
              <a:solidFill>
                <a:srgbClr val="FFCC66"/>
              </a:solidFill>
              <a:latin typeface="Courier"/>
              <a:cs typeface="Courier"/>
            </a:endParaRPr>
          </a:p>
        </p:txBody>
      </p:sp>
      <p:pic>
        <p:nvPicPr>
          <p:cNvPr id="6" name="Picture 5" descr="RustScreen.jpg"/>
          <p:cNvPicPr>
            <a:picLocks noChangeAspect="1"/>
          </p:cNvPicPr>
          <p:nvPr/>
        </p:nvPicPr>
        <p:blipFill>
          <a:blip r:embed="rId2"/>
          <a:stretch>
            <a:fillRect/>
          </a:stretch>
        </p:blipFill>
        <p:spPr>
          <a:xfrm>
            <a:off x="457200" y="3326839"/>
            <a:ext cx="5056909" cy="3350333"/>
          </a:xfrm>
          <a:prstGeom prst="rect">
            <a:avLst/>
          </a:prstGeom>
          <a:ln>
            <a:solidFill>
              <a:schemeClr val="tx1">
                <a:lumMod val="75000"/>
                <a:lumOff val="25000"/>
              </a:schemeClr>
            </a:solidFill>
          </a:ln>
        </p:spPr>
      </p:pic>
      <p:pic>
        <p:nvPicPr>
          <p:cNvPr id="7" name="Picture 6" descr="Screen Shot 2017-02-13 at 10.39.57 AM.png"/>
          <p:cNvPicPr>
            <a:picLocks noChangeAspect="1"/>
          </p:cNvPicPr>
          <p:nvPr/>
        </p:nvPicPr>
        <p:blipFill>
          <a:blip r:embed="rId3"/>
          <a:stretch>
            <a:fillRect/>
          </a:stretch>
        </p:blipFill>
        <p:spPr>
          <a:xfrm>
            <a:off x="6823364" y="3301996"/>
            <a:ext cx="1443181" cy="2164772"/>
          </a:xfrm>
          <a:prstGeom prst="rect">
            <a:avLst/>
          </a:prstGeom>
        </p:spPr>
      </p:pic>
      <p:pic>
        <p:nvPicPr>
          <p:cNvPr id="8" name="Picture 7" descr="curved_arrow2.png"/>
          <p:cNvPicPr>
            <a:picLocks noChangeAspect="1"/>
          </p:cNvPicPr>
          <p:nvPr/>
        </p:nvPicPr>
        <p:blipFill>
          <a:blip r:embed="rId4"/>
          <a:stretch>
            <a:fillRect/>
          </a:stretch>
        </p:blipFill>
        <p:spPr>
          <a:xfrm rot="3364399">
            <a:off x="3894864" y="3143245"/>
            <a:ext cx="2984500" cy="1333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8" name="Picture 7" descr="download_large.gif"/>
          <p:cNvPicPr>
            <a:picLocks noChangeAspect="1"/>
          </p:cNvPicPr>
          <p:nvPr/>
        </p:nvPicPr>
        <p:blipFill>
          <a:blip r:embed="rId2"/>
          <a:stretch>
            <a:fillRect/>
          </a:stretch>
        </p:blipFill>
        <p:spPr>
          <a:xfrm>
            <a:off x="7267384" y="1293359"/>
            <a:ext cx="1628450" cy="1567492"/>
          </a:xfrm>
          <a:prstGeom prst="rect">
            <a:avLst/>
          </a:prstGeom>
        </p:spPr>
      </p:pic>
      <p:sp>
        <p:nvSpPr>
          <p:cNvPr id="2" name="Title 1"/>
          <p:cNvSpPr>
            <a:spLocks noGrp="1"/>
          </p:cNvSpPr>
          <p:nvPr>
            <p:ph type="title"/>
          </p:nvPr>
        </p:nvSpPr>
        <p:spPr/>
        <p:txBody>
          <a:bodyPr/>
          <a:lstStyle/>
          <a:p>
            <a:r>
              <a:rPr lang="en-US" dirty="0" smtClean="0"/>
              <a:t>Getting LLVM</a:t>
            </a:r>
            <a:endParaRPr lang="en-US" dirty="0"/>
          </a:p>
        </p:txBody>
      </p:sp>
      <p:sp>
        <p:nvSpPr>
          <p:cNvPr id="4" name="TextBox 3"/>
          <p:cNvSpPr txBox="1"/>
          <p:nvPr/>
        </p:nvSpPr>
        <p:spPr>
          <a:xfrm>
            <a:off x="544286" y="1293359"/>
            <a:ext cx="6930035" cy="1785104"/>
          </a:xfrm>
          <a:prstGeom prst="rect">
            <a:avLst/>
          </a:prstGeom>
          <a:noFill/>
        </p:spPr>
        <p:txBody>
          <a:bodyPr wrap="square" rtlCol="0">
            <a:spAutoFit/>
          </a:bodyPr>
          <a:lstStyle/>
          <a:p>
            <a:r>
              <a:rPr lang="en-US" sz="2200" dirty="0" smtClean="0"/>
              <a:t>LLVM is fairly easy to install. For a quick overview on the process, we recommend: http://llvm.org/releases/3.4/docs/GettingStarted.html</a:t>
            </a:r>
          </a:p>
          <a:p>
            <a:endParaRPr lang="en-US" sz="2200" dirty="0" smtClean="0"/>
          </a:p>
          <a:p>
            <a:r>
              <a:rPr lang="en-US" sz="2200" dirty="0" smtClean="0"/>
              <a:t>If you want to give it a try yourself, follow the steps below:</a:t>
            </a:r>
            <a:endParaRPr lang="en-US" sz="2200" dirty="0"/>
          </a:p>
        </p:txBody>
      </p:sp>
      <p:sp>
        <p:nvSpPr>
          <p:cNvPr id="5" name="Rectangle 4"/>
          <p:cNvSpPr/>
          <p:nvPr/>
        </p:nvSpPr>
        <p:spPr>
          <a:xfrm>
            <a:off x="209034" y="3075686"/>
            <a:ext cx="8686800" cy="2879309"/>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000">
              <a:spcBef>
                <a:spcPts val="600"/>
              </a:spcBef>
            </a:pPr>
            <a:r>
              <a:rPr lang="en-US" sz="1400" dirty="0" smtClean="0">
                <a:solidFill>
                  <a:srgbClr val="FFCC66"/>
                </a:solidFill>
                <a:latin typeface="Courier"/>
                <a:cs typeface="Courier"/>
              </a:rPr>
              <a:t>$&gt; </a:t>
            </a:r>
            <a:r>
              <a:rPr lang="en-US" sz="1400" dirty="0" err="1" smtClean="0">
                <a:solidFill>
                  <a:srgbClr val="FFCC66"/>
                </a:solidFill>
                <a:latin typeface="Courier"/>
                <a:cs typeface="Courier"/>
              </a:rPr>
              <a:t>svn</a:t>
            </a:r>
            <a:r>
              <a:rPr lang="en-US" sz="1400" dirty="0" smtClean="0">
                <a:solidFill>
                  <a:srgbClr val="FFCC66"/>
                </a:solidFill>
                <a:latin typeface="Courier"/>
                <a:cs typeface="Courier"/>
              </a:rPr>
              <a:t> co http://llvm.org/svn/llvm-project/llvm/tags/RELEASE_34/final </a:t>
            </a:r>
            <a:r>
              <a:rPr lang="en-US" sz="1400" dirty="0" err="1" smtClean="0">
                <a:solidFill>
                  <a:srgbClr val="FFCC66"/>
                </a:solidFill>
                <a:latin typeface="Courier"/>
                <a:cs typeface="Courier"/>
              </a:rPr>
              <a:t>llvm</a:t>
            </a:r>
            <a:endParaRPr lang="en-US" sz="1400" dirty="0" smtClean="0">
              <a:solidFill>
                <a:srgbClr val="FFCC66"/>
              </a:solidFill>
              <a:latin typeface="Courier"/>
              <a:cs typeface="Courier"/>
            </a:endParaRPr>
          </a:p>
          <a:p>
            <a:pPr marL="270000">
              <a:spcBef>
                <a:spcPts val="600"/>
              </a:spcBef>
            </a:pPr>
            <a:r>
              <a:rPr lang="en-US" sz="1400" dirty="0" smtClean="0">
                <a:solidFill>
                  <a:srgbClr val="FFCC66"/>
                </a:solidFill>
                <a:latin typeface="Courier"/>
                <a:cs typeface="Courier"/>
              </a:rPr>
              <a:t>$&gt; </a:t>
            </a:r>
            <a:r>
              <a:rPr lang="en-US" sz="1400" dirty="0" err="1" smtClean="0">
                <a:solidFill>
                  <a:srgbClr val="FFCC66"/>
                </a:solidFill>
                <a:latin typeface="Courier"/>
                <a:cs typeface="Courier"/>
              </a:rPr>
              <a:t>cd</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llvm</a:t>
            </a:r>
            <a:r>
              <a:rPr lang="en-US" sz="1400" dirty="0" smtClean="0">
                <a:solidFill>
                  <a:srgbClr val="FFCC66"/>
                </a:solidFill>
                <a:latin typeface="Courier"/>
                <a:cs typeface="Courier"/>
              </a:rPr>
              <a:t>/tools</a:t>
            </a:r>
          </a:p>
          <a:p>
            <a:pPr marL="270000">
              <a:spcBef>
                <a:spcPts val="600"/>
              </a:spcBef>
            </a:pPr>
            <a:r>
              <a:rPr lang="en-US" sz="1400" dirty="0" smtClean="0">
                <a:solidFill>
                  <a:srgbClr val="FFCC66"/>
                </a:solidFill>
                <a:latin typeface="Courier"/>
                <a:cs typeface="Courier"/>
              </a:rPr>
              <a:t>$&gt; </a:t>
            </a:r>
            <a:r>
              <a:rPr lang="en-US" sz="1400" dirty="0" err="1" smtClean="0">
                <a:solidFill>
                  <a:srgbClr val="FFCC66"/>
                </a:solidFill>
                <a:latin typeface="Courier"/>
                <a:cs typeface="Courier"/>
              </a:rPr>
              <a:t>svn</a:t>
            </a:r>
            <a:r>
              <a:rPr lang="en-US" sz="1400" dirty="0" smtClean="0">
                <a:solidFill>
                  <a:srgbClr val="FFCC66"/>
                </a:solidFill>
                <a:latin typeface="Courier"/>
                <a:cs typeface="Courier"/>
              </a:rPr>
              <a:t> co http://llvm.org/svn/llvm-project/cfe/tags/RELEASE_34/final clang</a:t>
            </a:r>
          </a:p>
          <a:p>
            <a:pPr marL="270000">
              <a:spcBef>
                <a:spcPts val="600"/>
              </a:spcBef>
            </a:pPr>
            <a:r>
              <a:rPr lang="en-US" sz="1400" dirty="0" smtClean="0">
                <a:solidFill>
                  <a:srgbClr val="FFCC66"/>
                </a:solidFill>
                <a:latin typeface="Courier"/>
                <a:cs typeface="Courier"/>
              </a:rPr>
              <a:t>$&gt; </a:t>
            </a:r>
            <a:r>
              <a:rPr lang="en-US" sz="1400" dirty="0" err="1" smtClean="0">
                <a:solidFill>
                  <a:srgbClr val="FFCC66"/>
                </a:solidFill>
                <a:latin typeface="Courier"/>
                <a:cs typeface="Courier"/>
              </a:rPr>
              <a:t>cd</a:t>
            </a:r>
            <a:r>
              <a:rPr lang="en-US" sz="1400" dirty="0" smtClean="0">
                <a:solidFill>
                  <a:srgbClr val="FFCC66"/>
                </a:solidFill>
                <a:latin typeface="Courier"/>
                <a:cs typeface="Courier"/>
              </a:rPr>
              <a:t> ../projects/</a:t>
            </a:r>
          </a:p>
          <a:p>
            <a:pPr marL="270000">
              <a:spcBef>
                <a:spcPts val="600"/>
              </a:spcBef>
            </a:pPr>
            <a:r>
              <a:rPr lang="en-US" sz="1400" dirty="0" smtClean="0">
                <a:solidFill>
                  <a:srgbClr val="FFCC66"/>
                </a:solidFill>
                <a:latin typeface="Courier"/>
                <a:cs typeface="Courier"/>
              </a:rPr>
              <a:t>$&gt; </a:t>
            </a:r>
            <a:r>
              <a:rPr lang="en-US" sz="1400" dirty="0" err="1" smtClean="0">
                <a:solidFill>
                  <a:srgbClr val="FFCC66"/>
                </a:solidFill>
                <a:latin typeface="Courier"/>
                <a:cs typeface="Courier"/>
              </a:rPr>
              <a:t>svn</a:t>
            </a:r>
            <a:r>
              <a:rPr lang="en-US" sz="1400" dirty="0" smtClean="0">
                <a:solidFill>
                  <a:srgbClr val="FFCC66"/>
                </a:solidFill>
                <a:latin typeface="Courier"/>
                <a:cs typeface="Courier"/>
              </a:rPr>
              <a:t> co http://llvm.org/svn/llvm-project/compiler-rt/tags/RELEASE_34/final compiler-</a:t>
            </a:r>
            <a:r>
              <a:rPr lang="en-US" sz="1400" dirty="0" err="1" smtClean="0">
                <a:solidFill>
                  <a:srgbClr val="FFCC66"/>
                </a:solidFill>
                <a:latin typeface="Courier"/>
                <a:cs typeface="Courier"/>
              </a:rPr>
              <a:t>rt</a:t>
            </a:r>
            <a:endParaRPr lang="en-US" sz="1400" dirty="0" smtClean="0">
              <a:solidFill>
                <a:srgbClr val="FFCC66"/>
              </a:solidFill>
              <a:latin typeface="Courier"/>
              <a:cs typeface="Courier"/>
            </a:endParaRPr>
          </a:p>
          <a:p>
            <a:pPr marL="270000">
              <a:spcBef>
                <a:spcPts val="600"/>
              </a:spcBef>
            </a:pPr>
            <a:r>
              <a:rPr lang="en-US" sz="1400" dirty="0" smtClean="0">
                <a:solidFill>
                  <a:srgbClr val="FFCC66"/>
                </a:solidFill>
                <a:latin typeface="Courier"/>
                <a:cs typeface="Courier"/>
              </a:rPr>
              <a:t>$&gt; </a:t>
            </a:r>
            <a:r>
              <a:rPr lang="en-US" sz="1400" dirty="0" err="1" smtClean="0">
                <a:solidFill>
                  <a:srgbClr val="FFCC66"/>
                </a:solidFill>
                <a:latin typeface="Courier"/>
                <a:cs typeface="Courier"/>
              </a:rPr>
              <a:t>cd</a:t>
            </a:r>
            <a:r>
              <a:rPr lang="en-US" sz="1400" dirty="0" smtClean="0">
                <a:solidFill>
                  <a:srgbClr val="FFCC66"/>
                </a:solidFill>
                <a:latin typeface="Courier"/>
                <a:cs typeface="Courier"/>
              </a:rPr>
              <a:t> ../tools/clang/tools/</a:t>
            </a:r>
          </a:p>
          <a:p>
            <a:pPr marL="270000">
              <a:spcBef>
                <a:spcPts val="600"/>
              </a:spcBef>
            </a:pPr>
            <a:r>
              <a:rPr lang="en-US" sz="1400" dirty="0" smtClean="0">
                <a:solidFill>
                  <a:srgbClr val="FFCC66"/>
                </a:solidFill>
                <a:latin typeface="Courier"/>
                <a:cs typeface="Courier"/>
              </a:rPr>
              <a:t>$&gt; </a:t>
            </a:r>
            <a:r>
              <a:rPr lang="en-US" sz="1400" dirty="0" err="1" smtClean="0">
                <a:solidFill>
                  <a:srgbClr val="FFCC66"/>
                </a:solidFill>
                <a:latin typeface="Courier"/>
                <a:cs typeface="Courier"/>
              </a:rPr>
              <a:t>svn</a:t>
            </a:r>
            <a:r>
              <a:rPr lang="en-US" sz="1400" dirty="0" smtClean="0">
                <a:solidFill>
                  <a:srgbClr val="FFCC66"/>
                </a:solidFill>
                <a:latin typeface="Courier"/>
                <a:cs typeface="Courier"/>
              </a:rPr>
              <a:t> co http://llvm.org/svn/llvm-project/clang-tools-extra/tags/RELEASE_34/final extra</a:t>
            </a:r>
          </a:p>
        </p:txBody>
      </p:sp>
      <p:sp>
        <p:nvSpPr>
          <p:cNvPr id="6" name="TextBox 5"/>
          <p:cNvSpPr txBox="1"/>
          <p:nvPr/>
        </p:nvSpPr>
        <p:spPr>
          <a:xfrm>
            <a:off x="544286" y="6178114"/>
            <a:ext cx="8142514" cy="430887"/>
          </a:xfrm>
          <a:prstGeom prst="rect">
            <a:avLst/>
          </a:prstGeom>
          <a:noFill/>
        </p:spPr>
        <p:txBody>
          <a:bodyPr wrap="square" rtlCol="0">
            <a:spAutoFit/>
          </a:bodyPr>
          <a:lstStyle/>
          <a:p>
            <a:r>
              <a:rPr lang="en-US" sz="2200" dirty="0" smtClean="0"/>
              <a:t>We are installing LLVM version 3.4 using the commands above.</a:t>
            </a:r>
            <a:endParaRPr lang="en-US" sz="2200" dirty="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4" name="Picture 3" descr="installation-icon.jpg"/>
          <p:cNvPicPr>
            <a:picLocks noChangeAspect="1"/>
          </p:cNvPicPr>
          <p:nvPr/>
        </p:nvPicPr>
        <p:blipFill>
          <a:blip r:embed="rId2"/>
          <a:stretch>
            <a:fillRect/>
          </a:stretch>
        </p:blipFill>
        <p:spPr>
          <a:xfrm>
            <a:off x="7328343" y="1293359"/>
            <a:ext cx="1567491" cy="1567492"/>
          </a:xfrm>
          <a:prstGeom prst="rect">
            <a:avLst/>
          </a:prstGeom>
        </p:spPr>
      </p:pic>
      <p:sp>
        <p:nvSpPr>
          <p:cNvPr id="5" name="Title 1"/>
          <p:cNvSpPr>
            <a:spLocks noGrp="1"/>
          </p:cNvSpPr>
          <p:nvPr>
            <p:ph type="title"/>
          </p:nvPr>
        </p:nvSpPr>
        <p:spPr>
          <a:xfrm>
            <a:off x="457200" y="274638"/>
            <a:ext cx="8229600" cy="718111"/>
          </a:xfrm>
        </p:spPr>
        <p:txBody>
          <a:bodyPr/>
          <a:lstStyle/>
          <a:p>
            <a:r>
              <a:rPr lang="en-US" dirty="0" smtClean="0"/>
              <a:t>Compiling LLVM</a:t>
            </a:r>
            <a:endParaRPr lang="en-US" dirty="0"/>
          </a:p>
        </p:txBody>
      </p:sp>
      <p:sp>
        <p:nvSpPr>
          <p:cNvPr id="6" name="TextBox 5"/>
          <p:cNvSpPr txBox="1"/>
          <p:nvPr/>
        </p:nvSpPr>
        <p:spPr>
          <a:xfrm>
            <a:off x="544286" y="1293359"/>
            <a:ext cx="6930035" cy="1785104"/>
          </a:xfrm>
          <a:prstGeom prst="rect">
            <a:avLst/>
          </a:prstGeom>
          <a:noFill/>
        </p:spPr>
        <p:txBody>
          <a:bodyPr wrap="square" rtlCol="0">
            <a:spAutoFit/>
          </a:bodyPr>
          <a:lstStyle/>
          <a:p>
            <a:r>
              <a:rPr lang="en-US" sz="2200" dirty="0" smtClean="0"/>
              <a:t>Once you have gotten all the files, via </a:t>
            </a:r>
            <a:r>
              <a:rPr lang="en-US" sz="2200" dirty="0" err="1" smtClean="0"/>
              <a:t>svn</a:t>
            </a:r>
            <a:r>
              <a:rPr lang="en-US" sz="2200" dirty="0" smtClean="0"/>
              <a:t>, you must compile LLVM. There are more than one way to compile it. If you want to do it quickly, you can configure LLVM with the option --enable-optimized set. Otherwise, a default compilation, with debug symbols, will be performed.</a:t>
            </a:r>
            <a:endParaRPr lang="en-US" sz="2200" dirty="0"/>
          </a:p>
        </p:txBody>
      </p:sp>
      <p:sp>
        <p:nvSpPr>
          <p:cNvPr id="7" name="Rectangle 6"/>
          <p:cNvSpPr/>
          <p:nvPr/>
        </p:nvSpPr>
        <p:spPr>
          <a:xfrm>
            <a:off x="544286" y="3278882"/>
            <a:ext cx="8142514" cy="3138847"/>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000">
              <a:spcBef>
                <a:spcPts val="600"/>
              </a:spcBef>
            </a:pPr>
            <a:r>
              <a:rPr lang="en-US" dirty="0" smtClean="0">
                <a:solidFill>
                  <a:srgbClr val="FFCC66"/>
                </a:solidFill>
                <a:latin typeface="Courier"/>
                <a:cs typeface="Courier"/>
              </a:rPr>
              <a:t>$&gt; </a:t>
            </a:r>
            <a:r>
              <a:rPr lang="en-US" dirty="0" err="1" smtClean="0">
                <a:solidFill>
                  <a:srgbClr val="FFCC66"/>
                </a:solidFill>
                <a:latin typeface="Courier"/>
                <a:cs typeface="Courier"/>
              </a:rPr>
              <a:t>cd</a:t>
            </a:r>
            <a:r>
              <a:rPr lang="en-US" dirty="0" smtClean="0">
                <a:solidFill>
                  <a:srgbClr val="FFCC66"/>
                </a:solidFill>
                <a:latin typeface="Courier"/>
                <a:cs typeface="Courier"/>
              </a:rPr>
              <a:t> ~/Programs/</a:t>
            </a:r>
            <a:r>
              <a:rPr lang="en-US" dirty="0" err="1" smtClean="0">
                <a:solidFill>
                  <a:srgbClr val="FFCC66"/>
                </a:solidFill>
                <a:latin typeface="Courier"/>
                <a:cs typeface="Courier"/>
              </a:rPr>
              <a:t>llvm</a:t>
            </a:r>
            <a:r>
              <a:rPr lang="en-US" dirty="0" smtClean="0">
                <a:solidFill>
                  <a:srgbClr val="FFCC66"/>
                </a:solidFill>
                <a:latin typeface="Courier"/>
                <a:cs typeface="Courier"/>
              </a:rPr>
              <a:t> # Where I have downloaded it.</a:t>
            </a:r>
          </a:p>
          <a:p>
            <a:pPr marL="270000">
              <a:spcBef>
                <a:spcPts val="600"/>
              </a:spcBef>
            </a:pPr>
            <a:endParaRPr lang="en-US" dirty="0" smtClean="0">
              <a:solidFill>
                <a:srgbClr val="FFCC66"/>
              </a:solidFill>
              <a:latin typeface="Courier"/>
              <a:cs typeface="Courier"/>
            </a:endParaRPr>
          </a:p>
          <a:p>
            <a:pPr marL="270000">
              <a:spcBef>
                <a:spcPts val="600"/>
              </a:spcBef>
            </a:pPr>
            <a:r>
              <a:rPr lang="en-US" dirty="0" smtClean="0">
                <a:solidFill>
                  <a:srgbClr val="FFCC66"/>
                </a:solidFill>
                <a:latin typeface="Courier"/>
                <a:cs typeface="Courier"/>
              </a:rPr>
              <a:t>$&gt; </a:t>
            </a:r>
            <a:r>
              <a:rPr lang="en-US" dirty="0" err="1" smtClean="0">
                <a:solidFill>
                  <a:srgbClr val="FFCC66"/>
                </a:solidFill>
                <a:latin typeface="Courier"/>
                <a:cs typeface="Courier"/>
              </a:rPr>
              <a:t>mkdir</a:t>
            </a:r>
            <a:r>
              <a:rPr lang="en-US" dirty="0" smtClean="0">
                <a:solidFill>
                  <a:srgbClr val="FFCC66"/>
                </a:solidFill>
                <a:latin typeface="Courier"/>
                <a:cs typeface="Courier"/>
              </a:rPr>
              <a:t> build</a:t>
            </a:r>
          </a:p>
          <a:p>
            <a:pPr marL="270000">
              <a:spcBef>
                <a:spcPts val="600"/>
              </a:spcBef>
            </a:pPr>
            <a:endParaRPr lang="en-US" dirty="0" smtClean="0">
              <a:solidFill>
                <a:srgbClr val="FFCC66"/>
              </a:solidFill>
              <a:latin typeface="Courier"/>
              <a:cs typeface="Courier"/>
            </a:endParaRPr>
          </a:p>
          <a:p>
            <a:pPr marL="270000">
              <a:spcBef>
                <a:spcPts val="600"/>
              </a:spcBef>
            </a:pPr>
            <a:r>
              <a:rPr lang="en-US" dirty="0" smtClean="0">
                <a:solidFill>
                  <a:srgbClr val="FFCC66"/>
                </a:solidFill>
                <a:latin typeface="Courier"/>
                <a:cs typeface="Courier"/>
              </a:rPr>
              <a:t>$&gt; </a:t>
            </a:r>
            <a:r>
              <a:rPr lang="en-US" dirty="0" err="1" smtClean="0">
                <a:solidFill>
                  <a:srgbClr val="FFCC66"/>
                </a:solidFill>
                <a:latin typeface="Courier"/>
                <a:cs typeface="Courier"/>
              </a:rPr>
              <a:t>cmake</a:t>
            </a:r>
            <a:r>
              <a:rPr lang="en-US" dirty="0" smtClean="0">
                <a:solidFill>
                  <a:srgbClr val="FFCC66"/>
                </a:solidFill>
                <a:latin typeface="Courier"/>
                <a:cs typeface="Courier"/>
              </a:rPr>
              <a:t> -G "Unix </a:t>
            </a:r>
            <a:r>
              <a:rPr lang="en-US" dirty="0" err="1" smtClean="0">
                <a:solidFill>
                  <a:srgbClr val="FFCC66"/>
                </a:solidFill>
                <a:latin typeface="Courier"/>
                <a:cs typeface="Courier"/>
              </a:rPr>
              <a:t>Makefiles</a:t>
            </a:r>
            <a:r>
              <a:rPr lang="en-US" dirty="0" smtClean="0">
                <a:solidFill>
                  <a:srgbClr val="FFCC66"/>
                </a:solidFill>
                <a:latin typeface="Courier"/>
                <a:cs typeface="Courier"/>
              </a:rPr>
              <a:t>" -DCMAKE_INSTALL_PREFIX=~/Programs/</a:t>
            </a:r>
            <a:r>
              <a:rPr lang="en-US" dirty="0" err="1" smtClean="0">
                <a:solidFill>
                  <a:srgbClr val="FFCC66"/>
                </a:solidFill>
                <a:latin typeface="Courier"/>
                <a:cs typeface="Courier"/>
              </a:rPr>
              <a:t>llvm</a:t>
            </a:r>
            <a:r>
              <a:rPr lang="en-US" dirty="0" smtClean="0">
                <a:solidFill>
                  <a:srgbClr val="FFCC66"/>
                </a:solidFill>
                <a:latin typeface="Courier"/>
                <a:cs typeface="Courier"/>
              </a:rPr>
              <a:t>/build ~/Programs/</a:t>
            </a:r>
            <a:r>
              <a:rPr lang="en-US" dirty="0" err="1" smtClean="0">
                <a:solidFill>
                  <a:srgbClr val="FFCC66"/>
                </a:solidFill>
                <a:latin typeface="Courier"/>
                <a:cs typeface="Courier"/>
              </a:rPr>
              <a:t>llvm</a:t>
            </a:r>
            <a:endParaRPr lang="en-US" dirty="0" smtClean="0">
              <a:solidFill>
                <a:srgbClr val="FFCC66"/>
              </a:solidFill>
              <a:latin typeface="Courier"/>
              <a:cs typeface="Courier"/>
            </a:endParaRPr>
          </a:p>
          <a:p>
            <a:pPr marL="270000">
              <a:spcBef>
                <a:spcPts val="600"/>
              </a:spcBef>
            </a:pPr>
            <a:endParaRPr lang="en-US" dirty="0" smtClean="0">
              <a:solidFill>
                <a:srgbClr val="FFCC66"/>
              </a:solidFill>
              <a:latin typeface="Courier"/>
              <a:cs typeface="Courier"/>
            </a:endParaRPr>
          </a:p>
          <a:p>
            <a:pPr marL="270000">
              <a:spcBef>
                <a:spcPts val="600"/>
              </a:spcBef>
            </a:pPr>
            <a:r>
              <a:rPr lang="en-US" dirty="0" smtClean="0">
                <a:solidFill>
                  <a:srgbClr val="FFCC66"/>
                </a:solidFill>
                <a:latin typeface="Courier"/>
                <a:cs typeface="Courier"/>
              </a:rPr>
              <a:t>$&gt; make -j16</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Optimizations in Practice</a:t>
            </a:r>
            <a:endParaRPr lang="en-US" dirty="0"/>
          </a:p>
        </p:txBody>
      </p:sp>
      <p:sp>
        <p:nvSpPr>
          <p:cNvPr id="3" name="Content Placeholder 2"/>
          <p:cNvSpPr>
            <a:spLocks noGrp="1"/>
          </p:cNvSpPr>
          <p:nvPr>
            <p:ph idx="1"/>
          </p:nvPr>
        </p:nvSpPr>
        <p:spPr>
          <a:xfrm>
            <a:off x="457200" y="1226338"/>
            <a:ext cx="8229600" cy="2380106"/>
          </a:xfrm>
        </p:spPr>
        <p:txBody>
          <a:bodyPr/>
          <a:lstStyle/>
          <a:p>
            <a:r>
              <a:rPr lang="en-US" dirty="0" smtClean="0"/>
              <a:t>The </a:t>
            </a:r>
            <a:r>
              <a:rPr lang="en-US" b="1" dirty="0" smtClean="0"/>
              <a:t>opt</a:t>
            </a:r>
            <a:r>
              <a:rPr lang="en-US" dirty="0" smtClean="0"/>
              <a:t> tool, available in the LLVM toolbox, performs machine independent optimizations.</a:t>
            </a:r>
          </a:p>
          <a:p>
            <a:r>
              <a:rPr lang="en-US" dirty="0" smtClean="0"/>
              <a:t>There are many optimizations available through opt.</a:t>
            </a:r>
          </a:p>
          <a:p>
            <a:pPr lvl="1"/>
            <a:r>
              <a:rPr lang="en-US" dirty="0" smtClean="0"/>
              <a:t>To have an idea, type </a:t>
            </a:r>
            <a:r>
              <a:rPr lang="en-US" dirty="0" smtClean="0">
                <a:latin typeface="Courier"/>
                <a:cs typeface="Courier"/>
              </a:rPr>
              <a:t>opt --help.</a:t>
            </a:r>
            <a:endParaRPr lang="en-US" dirty="0">
              <a:latin typeface="Courier"/>
              <a:cs typeface="Courier"/>
            </a:endParaRPr>
          </a:p>
        </p:txBody>
      </p:sp>
      <p:pic>
        <p:nvPicPr>
          <p:cNvPr id="4" name="Picture 3" descr="LLVM.pdf"/>
          <p:cNvPicPr>
            <a:picLocks noChangeAspect="1"/>
          </p:cNvPicPr>
          <p:nvPr/>
        </p:nvPicPr>
        <p:blipFill>
          <a:blip r:embed="rId2"/>
          <a:stretch>
            <a:fillRect/>
          </a:stretch>
        </p:blipFill>
        <p:spPr>
          <a:xfrm>
            <a:off x="457199" y="3606444"/>
            <a:ext cx="8229601" cy="325155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718111"/>
          </a:xfrm>
        </p:spPr>
        <p:txBody>
          <a:bodyPr/>
          <a:lstStyle/>
          <a:p>
            <a:r>
              <a:rPr lang="en-US" dirty="0" smtClean="0"/>
              <a:t>Optimizations in Practice</a:t>
            </a:r>
            <a:endParaRPr lang="en-US" dirty="0"/>
          </a:p>
        </p:txBody>
      </p:sp>
      <p:sp>
        <p:nvSpPr>
          <p:cNvPr id="8" name="Rectangle 7"/>
          <p:cNvSpPr/>
          <p:nvPr/>
        </p:nvSpPr>
        <p:spPr>
          <a:xfrm>
            <a:off x="345560" y="992749"/>
            <a:ext cx="8341240" cy="5636711"/>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000"/>
            <a:r>
              <a:rPr lang="en-US" sz="1200" dirty="0" smtClean="0">
                <a:solidFill>
                  <a:srgbClr val="FFCC66"/>
                </a:solidFill>
                <a:latin typeface="Courier"/>
                <a:cs typeface="Courier"/>
              </a:rPr>
              <a:t>$&gt; opt --help</a:t>
            </a:r>
          </a:p>
          <a:p>
            <a:pPr marL="270000"/>
            <a:r>
              <a:rPr lang="en-US" sz="1200" dirty="0" smtClean="0">
                <a:solidFill>
                  <a:srgbClr val="FFCC66"/>
                </a:solidFill>
                <a:latin typeface="Courier"/>
                <a:cs typeface="Courier"/>
              </a:rPr>
              <a:t>  Optimizations available:</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adce</a:t>
            </a:r>
            <a:r>
              <a:rPr lang="en-US" sz="1200" dirty="0" smtClean="0">
                <a:solidFill>
                  <a:srgbClr val="FFCC66"/>
                </a:solidFill>
                <a:latin typeface="Courier"/>
                <a:cs typeface="Courier"/>
              </a:rPr>
              <a:t>                     - Aggressive Dead Code Elimination</a:t>
            </a:r>
          </a:p>
          <a:p>
            <a:pPr marL="270000"/>
            <a:r>
              <a:rPr lang="en-US" sz="1200" dirty="0" smtClean="0">
                <a:solidFill>
                  <a:srgbClr val="FFCC66"/>
                </a:solidFill>
                <a:latin typeface="Courier"/>
                <a:cs typeface="Courier"/>
              </a:rPr>
              <a:t>    -always-inline            - </a:t>
            </a:r>
            <a:r>
              <a:rPr lang="en-US" sz="1200" dirty="0" err="1" smtClean="0">
                <a:solidFill>
                  <a:srgbClr val="FFCC66"/>
                </a:solidFill>
                <a:latin typeface="Courier"/>
                <a:cs typeface="Courier"/>
              </a:rPr>
              <a:t>Inliner</a:t>
            </a:r>
            <a:r>
              <a:rPr lang="en-US" sz="1200" dirty="0" smtClean="0">
                <a:solidFill>
                  <a:srgbClr val="FFCC66"/>
                </a:solidFill>
                <a:latin typeface="Courier"/>
                <a:cs typeface="Courier"/>
              </a:rPr>
              <a:t> for </a:t>
            </a:r>
            <a:r>
              <a:rPr lang="en-US" sz="1200" dirty="0" err="1" smtClean="0">
                <a:solidFill>
                  <a:srgbClr val="FFCC66"/>
                </a:solidFill>
                <a:latin typeface="Courier"/>
                <a:cs typeface="Courier"/>
              </a:rPr>
              <a:t>always_inline</a:t>
            </a:r>
            <a:r>
              <a:rPr lang="en-US" sz="1200" dirty="0" smtClean="0">
                <a:solidFill>
                  <a:srgbClr val="FFCC66"/>
                </a:solidFill>
                <a:latin typeface="Courier"/>
                <a:cs typeface="Courier"/>
              </a:rPr>
              <a:t> functions</a:t>
            </a:r>
          </a:p>
          <a:p>
            <a:pPr marL="270000"/>
            <a:r>
              <a:rPr lang="en-US" sz="1200" dirty="0" smtClean="0">
                <a:solidFill>
                  <a:srgbClr val="FFCC66"/>
                </a:solidFill>
                <a:latin typeface="Courier"/>
                <a:cs typeface="Courier"/>
              </a:rPr>
              <a:t>    -break-</a:t>
            </a:r>
            <a:r>
              <a:rPr lang="en-US" sz="1200" dirty="0" err="1" smtClean="0">
                <a:solidFill>
                  <a:srgbClr val="FFCC66"/>
                </a:solidFill>
                <a:latin typeface="Courier"/>
                <a:cs typeface="Courier"/>
              </a:rPr>
              <a:t>crit</a:t>
            </a:r>
            <a:r>
              <a:rPr lang="en-US" sz="1200" dirty="0" smtClean="0">
                <a:solidFill>
                  <a:srgbClr val="FFCC66"/>
                </a:solidFill>
                <a:latin typeface="Courier"/>
                <a:cs typeface="Courier"/>
              </a:rPr>
              <a:t>-edges         - Break critical edges in CFG</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codegenprepare</a:t>
            </a:r>
            <a:r>
              <a:rPr lang="en-US" sz="1200" dirty="0" smtClean="0">
                <a:solidFill>
                  <a:srgbClr val="FFCC66"/>
                </a:solidFill>
                <a:latin typeface="Courier"/>
                <a:cs typeface="Courier"/>
              </a:rPr>
              <a:t>           - Optimize for code generation</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constmerge</a:t>
            </a:r>
            <a:r>
              <a:rPr lang="en-US" sz="1200" dirty="0" smtClean="0">
                <a:solidFill>
                  <a:srgbClr val="FFCC66"/>
                </a:solidFill>
                <a:latin typeface="Courier"/>
                <a:cs typeface="Courier"/>
              </a:rPr>
              <a:t>               - Merge Duplicate Global Constants</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constprop</a:t>
            </a:r>
            <a:r>
              <a:rPr lang="en-US" sz="1200" dirty="0" smtClean="0">
                <a:solidFill>
                  <a:srgbClr val="FFCC66"/>
                </a:solidFill>
                <a:latin typeface="Courier"/>
                <a:cs typeface="Courier"/>
              </a:rPr>
              <a:t>                - Simple constant propagation</a:t>
            </a:r>
          </a:p>
          <a:p>
            <a:pPr marL="270000"/>
            <a:r>
              <a:rPr lang="en-US" sz="1200" dirty="0" smtClean="0">
                <a:solidFill>
                  <a:srgbClr val="FFCC66"/>
                </a:solidFill>
                <a:latin typeface="Courier"/>
                <a:cs typeface="Courier"/>
              </a:rPr>
              <a:t>    -correlated-propagation   - Value Propagation</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dce</a:t>
            </a:r>
            <a:r>
              <a:rPr lang="en-US" sz="1200" dirty="0" smtClean="0">
                <a:solidFill>
                  <a:srgbClr val="FFCC66"/>
                </a:solidFill>
                <a:latin typeface="Courier"/>
                <a:cs typeface="Courier"/>
              </a:rPr>
              <a:t>                      - Dead Code Elimination</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deadargelim</a:t>
            </a:r>
            <a:r>
              <a:rPr lang="en-US" sz="1200" dirty="0" smtClean="0">
                <a:solidFill>
                  <a:srgbClr val="FFCC66"/>
                </a:solidFill>
                <a:latin typeface="Courier"/>
                <a:cs typeface="Courier"/>
              </a:rPr>
              <a:t>              - Dead Argument Elimination</a:t>
            </a:r>
          </a:p>
          <a:p>
            <a:pPr marL="270000"/>
            <a:r>
              <a:rPr lang="en-US" sz="1200" dirty="0" smtClean="0">
                <a:solidFill>
                  <a:srgbClr val="FFCC66"/>
                </a:solidFill>
                <a:latin typeface="Courier"/>
                <a:cs typeface="Courier"/>
              </a:rPr>
              <a:t>    -die                      - Dead Instruction Elimination</a:t>
            </a:r>
          </a:p>
          <a:p>
            <a:pPr marL="270000"/>
            <a:r>
              <a:rPr lang="en-US" sz="1200" dirty="0" smtClean="0">
                <a:solidFill>
                  <a:srgbClr val="FFCC66"/>
                </a:solidFill>
                <a:latin typeface="Courier"/>
                <a:cs typeface="Courier"/>
              </a:rPr>
              <a:t>    -dot-</a:t>
            </a:r>
            <a:r>
              <a:rPr lang="en-US" sz="1200" dirty="0" err="1" smtClean="0">
                <a:solidFill>
                  <a:srgbClr val="FFCC66"/>
                </a:solidFill>
                <a:latin typeface="Courier"/>
                <a:cs typeface="Courier"/>
              </a:rPr>
              <a:t>cfg</a:t>
            </a:r>
            <a:r>
              <a:rPr lang="en-US" sz="1200" dirty="0" smtClean="0">
                <a:solidFill>
                  <a:srgbClr val="FFCC66"/>
                </a:solidFill>
                <a:latin typeface="Courier"/>
                <a:cs typeface="Courier"/>
              </a:rPr>
              <a:t>                  - Print CFG of function to 'dot' file</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dse</a:t>
            </a:r>
            <a:r>
              <a:rPr lang="en-US" sz="1200" dirty="0" smtClean="0">
                <a:solidFill>
                  <a:srgbClr val="FFCC66"/>
                </a:solidFill>
                <a:latin typeface="Courier"/>
                <a:cs typeface="Courier"/>
              </a:rPr>
              <a:t>                      - Dead Store Elimination</a:t>
            </a:r>
          </a:p>
          <a:p>
            <a:pPr marL="270000"/>
            <a:r>
              <a:rPr lang="en-US" sz="1200" dirty="0" smtClean="0">
                <a:solidFill>
                  <a:srgbClr val="FFCC66"/>
                </a:solidFill>
                <a:latin typeface="Courier"/>
                <a:cs typeface="Courier"/>
              </a:rPr>
              <a:t>    -early-</a:t>
            </a:r>
            <a:r>
              <a:rPr lang="en-US" sz="1200" dirty="0" err="1" smtClean="0">
                <a:solidFill>
                  <a:srgbClr val="FFCC66"/>
                </a:solidFill>
                <a:latin typeface="Courier"/>
                <a:cs typeface="Courier"/>
              </a:rPr>
              <a:t>cse</a:t>
            </a:r>
            <a:r>
              <a:rPr lang="en-US" sz="1200" dirty="0" smtClean="0">
                <a:solidFill>
                  <a:srgbClr val="FFCC66"/>
                </a:solidFill>
                <a:latin typeface="Courier"/>
                <a:cs typeface="Courier"/>
              </a:rPr>
              <a:t>                - Early CSE</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globaldce</a:t>
            </a:r>
            <a:r>
              <a:rPr lang="en-US" sz="1200" dirty="0" smtClean="0">
                <a:solidFill>
                  <a:srgbClr val="FFCC66"/>
                </a:solidFill>
                <a:latin typeface="Courier"/>
                <a:cs typeface="Courier"/>
              </a:rPr>
              <a:t>                - Dead Global Elimination</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globalopt</a:t>
            </a:r>
            <a:r>
              <a:rPr lang="en-US" sz="1200" dirty="0" smtClean="0">
                <a:solidFill>
                  <a:srgbClr val="FFCC66"/>
                </a:solidFill>
                <a:latin typeface="Courier"/>
                <a:cs typeface="Courier"/>
              </a:rPr>
              <a:t>                - Global Variable Optimizer</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gvn</a:t>
            </a:r>
            <a:r>
              <a:rPr lang="en-US" sz="1200" dirty="0" smtClean="0">
                <a:solidFill>
                  <a:srgbClr val="FFCC66"/>
                </a:solidFill>
                <a:latin typeface="Courier"/>
                <a:cs typeface="Courier"/>
              </a:rPr>
              <a:t>                      - Global Value Numbering</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indvars</a:t>
            </a:r>
            <a:r>
              <a:rPr lang="en-US" sz="1200" dirty="0" smtClean="0">
                <a:solidFill>
                  <a:srgbClr val="FFCC66"/>
                </a:solidFill>
                <a:latin typeface="Courier"/>
                <a:cs typeface="Courier"/>
              </a:rPr>
              <a:t>                  - Induction Variable Simplification</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instcombine</a:t>
            </a:r>
            <a:r>
              <a:rPr lang="en-US" sz="1200" dirty="0" smtClean="0">
                <a:solidFill>
                  <a:srgbClr val="FFCC66"/>
                </a:solidFill>
                <a:latin typeface="Courier"/>
                <a:cs typeface="Courier"/>
              </a:rPr>
              <a:t>              - Combine redundant instructions</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instsimplify</a:t>
            </a:r>
            <a:r>
              <a:rPr lang="en-US" sz="1200" dirty="0" smtClean="0">
                <a:solidFill>
                  <a:srgbClr val="FFCC66"/>
                </a:solidFill>
                <a:latin typeface="Courier"/>
                <a:cs typeface="Courier"/>
              </a:rPr>
              <a:t>             - Remove redundant instructions</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ipconstprop</a:t>
            </a:r>
            <a:r>
              <a:rPr lang="en-US" sz="1200" dirty="0" smtClean="0">
                <a:solidFill>
                  <a:srgbClr val="FFCC66"/>
                </a:solidFill>
                <a:latin typeface="Courier"/>
                <a:cs typeface="Courier"/>
              </a:rPr>
              <a:t>              - </a:t>
            </a:r>
            <a:r>
              <a:rPr lang="en-US" sz="1200" dirty="0" err="1" smtClean="0">
                <a:solidFill>
                  <a:srgbClr val="FFCC66"/>
                </a:solidFill>
                <a:latin typeface="Courier"/>
                <a:cs typeface="Courier"/>
              </a:rPr>
              <a:t>Interprocedural</a:t>
            </a:r>
            <a:r>
              <a:rPr lang="en-US" sz="1200" dirty="0" smtClean="0">
                <a:solidFill>
                  <a:srgbClr val="FFCC66"/>
                </a:solidFill>
                <a:latin typeface="Courier"/>
                <a:cs typeface="Courier"/>
              </a:rPr>
              <a:t> constant propagation</a:t>
            </a:r>
          </a:p>
          <a:p>
            <a:pPr marL="270000"/>
            <a:r>
              <a:rPr lang="en-US" sz="1200" dirty="0" smtClean="0">
                <a:solidFill>
                  <a:srgbClr val="FFCC66"/>
                </a:solidFill>
                <a:latin typeface="Courier"/>
                <a:cs typeface="Courier"/>
              </a:rPr>
              <a:t>    -loop-reduce              - Loop Strength Reduction</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reassociate</a:t>
            </a:r>
            <a:r>
              <a:rPr lang="en-US" sz="1200" dirty="0" smtClean="0">
                <a:solidFill>
                  <a:srgbClr val="FFCC66"/>
                </a:solidFill>
                <a:latin typeface="Courier"/>
                <a:cs typeface="Courier"/>
              </a:rPr>
              <a:t>              - </a:t>
            </a:r>
            <a:r>
              <a:rPr lang="en-US" sz="1200" dirty="0" err="1" smtClean="0">
                <a:solidFill>
                  <a:srgbClr val="FFCC66"/>
                </a:solidFill>
                <a:latin typeface="Courier"/>
                <a:cs typeface="Courier"/>
              </a:rPr>
              <a:t>Reassociate</a:t>
            </a:r>
            <a:r>
              <a:rPr lang="en-US" sz="1200" dirty="0" smtClean="0">
                <a:solidFill>
                  <a:srgbClr val="FFCC66"/>
                </a:solidFill>
                <a:latin typeface="Courier"/>
                <a:cs typeface="Courier"/>
              </a:rPr>
              <a:t> expressions</a:t>
            </a:r>
          </a:p>
          <a:p>
            <a:pPr marL="270000"/>
            <a:r>
              <a:rPr lang="en-US" sz="1200" dirty="0" smtClean="0">
                <a:solidFill>
                  <a:srgbClr val="FFCC66"/>
                </a:solidFill>
                <a:latin typeface="Courier"/>
                <a:cs typeface="Courier"/>
              </a:rPr>
              <a:t>    -reg2mem                  - Demote all values to stack slots</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sccp</a:t>
            </a:r>
            <a:r>
              <a:rPr lang="en-US" sz="1200" dirty="0" smtClean="0">
                <a:solidFill>
                  <a:srgbClr val="FFCC66"/>
                </a:solidFill>
                <a:latin typeface="Courier"/>
                <a:cs typeface="Courier"/>
              </a:rPr>
              <a:t>                     - Sparse Conditional Constant Propagation</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scev-aa</a:t>
            </a:r>
            <a:r>
              <a:rPr lang="en-US" sz="1200" dirty="0" smtClean="0">
                <a:solidFill>
                  <a:srgbClr val="FFCC66"/>
                </a:solidFill>
                <a:latin typeface="Courier"/>
                <a:cs typeface="Courier"/>
              </a:rPr>
              <a:t>                  - </a:t>
            </a:r>
            <a:r>
              <a:rPr lang="en-US" sz="1200" dirty="0" err="1" smtClean="0">
                <a:solidFill>
                  <a:srgbClr val="FFCC66"/>
                </a:solidFill>
                <a:latin typeface="Courier"/>
                <a:cs typeface="Courier"/>
              </a:rPr>
              <a:t>ScalarEvolution</a:t>
            </a:r>
            <a:r>
              <a:rPr lang="en-US" sz="1200" dirty="0" smtClean="0">
                <a:solidFill>
                  <a:srgbClr val="FFCC66"/>
                </a:solidFill>
                <a:latin typeface="Courier"/>
                <a:cs typeface="Courier"/>
              </a:rPr>
              <a:t>-based Alias Analysis</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simplifycfg</a:t>
            </a:r>
            <a:r>
              <a:rPr lang="en-US" sz="1200" dirty="0" smtClean="0">
                <a:solidFill>
                  <a:srgbClr val="FFCC66"/>
                </a:solidFill>
                <a:latin typeface="Courier"/>
                <a:cs typeface="Courier"/>
              </a:rPr>
              <a:t>              - Simplify the CFG</a:t>
            </a:r>
          </a:p>
          <a:p>
            <a:pPr marL="270000"/>
            <a:r>
              <a:rPr lang="en-US" sz="1200" dirty="0" smtClean="0">
                <a:solidFill>
                  <a:srgbClr val="FFCC66"/>
                </a:solidFill>
                <a:latin typeface="Courier"/>
                <a:cs typeface="Courier"/>
              </a:rPr>
              <a:t>    ...</a:t>
            </a:r>
          </a:p>
        </p:txBody>
      </p:sp>
      <p:sp>
        <p:nvSpPr>
          <p:cNvPr id="9" name="Rectangle 8"/>
          <p:cNvSpPr/>
          <p:nvPr/>
        </p:nvSpPr>
        <p:spPr>
          <a:xfrm>
            <a:off x="7109213" y="1495054"/>
            <a:ext cx="2034787" cy="1423589"/>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What do you think each of these optimizations do?</a:t>
            </a:r>
            <a:endParaRPr lang="en-US" dirty="0">
              <a:solidFill>
                <a:schemeClr val="tx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Optimizations</a:t>
            </a:r>
            <a:endParaRPr lang="en-US" dirty="0"/>
          </a:p>
        </p:txBody>
      </p:sp>
      <p:sp>
        <p:nvSpPr>
          <p:cNvPr id="3" name="Content Placeholder 2"/>
          <p:cNvSpPr>
            <a:spLocks noGrp="1"/>
          </p:cNvSpPr>
          <p:nvPr>
            <p:ph idx="1"/>
          </p:nvPr>
        </p:nvSpPr>
        <p:spPr>
          <a:xfrm>
            <a:off x="457200" y="1226338"/>
            <a:ext cx="5035845" cy="1874992"/>
          </a:xfrm>
        </p:spPr>
        <p:txBody>
          <a:bodyPr>
            <a:normAutofit fontScale="92500" lnSpcReduction="10000"/>
          </a:bodyPr>
          <a:lstStyle/>
          <a:p>
            <a:r>
              <a:rPr lang="en-US" dirty="0" smtClean="0"/>
              <a:t>Like </a:t>
            </a:r>
            <a:r>
              <a:rPr lang="en-US" dirty="0" err="1" smtClean="0"/>
              <a:t>gcc</a:t>
            </a:r>
            <a:r>
              <a:rPr lang="en-US" dirty="0" smtClean="0"/>
              <a:t>, clang supports different levels of optimizations, e.g., -O0 (default), -O1, -O2 and -O3.</a:t>
            </a:r>
          </a:p>
          <a:p>
            <a:r>
              <a:rPr lang="en-US" dirty="0" smtClean="0"/>
              <a:t>To find out which optimization   each level uses, you can try:</a:t>
            </a:r>
            <a:endParaRPr lang="en-US" dirty="0"/>
          </a:p>
        </p:txBody>
      </p:sp>
      <p:sp>
        <p:nvSpPr>
          <p:cNvPr id="4" name="Rectangle 3"/>
          <p:cNvSpPr/>
          <p:nvPr/>
        </p:nvSpPr>
        <p:spPr>
          <a:xfrm>
            <a:off x="457198" y="3101330"/>
            <a:ext cx="8229601" cy="649802"/>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000"/>
            <a:r>
              <a:rPr lang="en-US" sz="1400" dirty="0" smtClean="0">
                <a:solidFill>
                  <a:srgbClr val="FFCC66"/>
                </a:solidFill>
                <a:latin typeface="Courier"/>
                <a:cs typeface="Courier"/>
              </a:rPr>
              <a:t>$&gt; </a:t>
            </a:r>
            <a:r>
              <a:rPr lang="en-US" sz="1400" dirty="0" err="1" smtClean="0">
                <a:solidFill>
                  <a:srgbClr val="FFCC66"/>
                </a:solidFill>
                <a:latin typeface="Courier"/>
                <a:cs typeface="Courier"/>
              </a:rPr>
              <a:t>llvm</a:t>
            </a:r>
            <a:r>
              <a:rPr lang="en-US" sz="1400" dirty="0" smtClean="0">
                <a:solidFill>
                  <a:srgbClr val="FFCC66"/>
                </a:solidFill>
                <a:latin typeface="Courier"/>
                <a:cs typeface="Courier"/>
              </a:rPr>
              <a:t>-as &lt; /dev/null | opt -O3 -disable-output -debug-pass=Arguments</a:t>
            </a:r>
          </a:p>
        </p:txBody>
      </p:sp>
      <p:sp>
        <p:nvSpPr>
          <p:cNvPr id="5" name="TextBox 4"/>
          <p:cNvSpPr txBox="1"/>
          <p:nvPr/>
        </p:nvSpPr>
        <p:spPr>
          <a:xfrm>
            <a:off x="457200" y="3841840"/>
            <a:ext cx="8229600" cy="2862323"/>
          </a:xfrm>
          <a:prstGeom prst="rect">
            <a:avLst/>
          </a:prstGeom>
          <a:noFill/>
        </p:spPr>
        <p:txBody>
          <a:bodyPr wrap="square" rtlCol="0">
            <a:spAutoFit/>
          </a:bodyPr>
          <a:lstStyle/>
          <a:p>
            <a:r>
              <a:rPr lang="en-US" b="1" i="1" dirty="0" smtClean="0"/>
              <a:t>In my system (LLVM/Darwin), -O1 gives me:</a:t>
            </a:r>
          </a:p>
          <a:p>
            <a:r>
              <a:rPr lang="en-US" dirty="0" smtClean="0"/>
              <a:t>-</a:t>
            </a:r>
            <a:r>
              <a:rPr lang="en-US" dirty="0" err="1" smtClean="0"/>
              <a:t>targetlibinfo</a:t>
            </a:r>
            <a:r>
              <a:rPr lang="en-US" dirty="0" smtClean="0"/>
              <a:t> -no-</a:t>
            </a:r>
            <a:r>
              <a:rPr lang="en-US" dirty="0" err="1" smtClean="0"/>
              <a:t>aa</a:t>
            </a:r>
            <a:r>
              <a:rPr lang="en-US" dirty="0" smtClean="0"/>
              <a:t> -</a:t>
            </a:r>
            <a:r>
              <a:rPr lang="en-US" dirty="0" err="1" smtClean="0"/>
              <a:t>tbaa</a:t>
            </a:r>
            <a:r>
              <a:rPr lang="en-US" dirty="0" smtClean="0"/>
              <a:t> -</a:t>
            </a:r>
            <a:r>
              <a:rPr lang="en-US" dirty="0" err="1" smtClean="0"/>
              <a:t>basicaa</a:t>
            </a:r>
            <a:r>
              <a:rPr lang="en-US" dirty="0" smtClean="0"/>
              <a:t> -</a:t>
            </a:r>
            <a:r>
              <a:rPr lang="en-US" dirty="0" err="1" smtClean="0"/>
              <a:t>notti</a:t>
            </a:r>
            <a:r>
              <a:rPr lang="en-US" dirty="0" smtClean="0"/>
              <a:t> -</a:t>
            </a:r>
            <a:r>
              <a:rPr lang="en-US" dirty="0" err="1" smtClean="0"/>
              <a:t>globalopt</a:t>
            </a:r>
            <a:r>
              <a:rPr lang="en-US" dirty="0" smtClean="0"/>
              <a:t> -</a:t>
            </a:r>
            <a:r>
              <a:rPr lang="en-US" dirty="0" err="1" smtClean="0"/>
              <a:t>ipsccp</a:t>
            </a:r>
            <a:r>
              <a:rPr lang="en-US" dirty="0" smtClean="0"/>
              <a:t> -</a:t>
            </a:r>
            <a:r>
              <a:rPr lang="en-US" dirty="0" err="1" smtClean="0"/>
              <a:t>deadargelim</a:t>
            </a:r>
            <a:r>
              <a:rPr lang="en-US" dirty="0" smtClean="0"/>
              <a:t> -</a:t>
            </a:r>
            <a:r>
              <a:rPr lang="en-US" dirty="0" err="1" smtClean="0"/>
              <a:t>instcombine</a:t>
            </a:r>
            <a:r>
              <a:rPr lang="en-US" dirty="0" smtClean="0"/>
              <a:t> -</a:t>
            </a:r>
            <a:r>
              <a:rPr lang="en-US" dirty="0" err="1" smtClean="0"/>
              <a:t>simplifycfg</a:t>
            </a:r>
            <a:r>
              <a:rPr lang="en-US" dirty="0" smtClean="0"/>
              <a:t> -</a:t>
            </a:r>
            <a:r>
              <a:rPr lang="en-US" dirty="0" err="1" smtClean="0"/>
              <a:t>basiccg</a:t>
            </a:r>
            <a:r>
              <a:rPr lang="en-US" dirty="0" smtClean="0"/>
              <a:t> -prune-eh -inline-cost -always-inline -</a:t>
            </a:r>
            <a:r>
              <a:rPr lang="en-US" dirty="0" err="1" smtClean="0"/>
              <a:t>functionattrs</a:t>
            </a:r>
            <a:r>
              <a:rPr lang="en-US" dirty="0" smtClean="0"/>
              <a:t> -</a:t>
            </a:r>
            <a:r>
              <a:rPr lang="en-US" dirty="0" err="1" smtClean="0"/>
              <a:t>sroa</a:t>
            </a:r>
            <a:r>
              <a:rPr lang="en-US" dirty="0" smtClean="0"/>
              <a:t> -</a:t>
            </a:r>
            <a:r>
              <a:rPr lang="en-US" dirty="0" err="1" smtClean="0"/>
              <a:t>domtree</a:t>
            </a:r>
            <a:r>
              <a:rPr lang="en-US" dirty="0" smtClean="0"/>
              <a:t> -early-</a:t>
            </a:r>
            <a:r>
              <a:rPr lang="en-US" dirty="0" err="1" smtClean="0"/>
              <a:t>cse</a:t>
            </a:r>
            <a:r>
              <a:rPr lang="en-US" dirty="0" smtClean="0"/>
              <a:t> -lazy-value-info -jump-threading -correlated-propagation -</a:t>
            </a:r>
            <a:r>
              <a:rPr lang="en-US" dirty="0" err="1" smtClean="0"/>
              <a:t>simplifycfg</a:t>
            </a:r>
            <a:r>
              <a:rPr lang="en-US" dirty="0" smtClean="0"/>
              <a:t> -</a:t>
            </a:r>
            <a:r>
              <a:rPr lang="en-US" dirty="0" err="1" smtClean="0"/>
              <a:t>instcombine</a:t>
            </a:r>
            <a:r>
              <a:rPr lang="en-US" dirty="0" smtClean="0"/>
              <a:t> -</a:t>
            </a:r>
            <a:r>
              <a:rPr lang="en-US" dirty="0" err="1" smtClean="0"/>
              <a:t>tailcallelim</a:t>
            </a:r>
            <a:r>
              <a:rPr lang="en-US" dirty="0" smtClean="0"/>
              <a:t> -</a:t>
            </a:r>
            <a:r>
              <a:rPr lang="en-US" dirty="0" err="1" smtClean="0"/>
              <a:t>simplifycfg</a:t>
            </a:r>
            <a:r>
              <a:rPr lang="en-US" dirty="0" smtClean="0"/>
              <a:t> -</a:t>
            </a:r>
            <a:r>
              <a:rPr lang="en-US" dirty="0" err="1" smtClean="0"/>
              <a:t>reassociate</a:t>
            </a:r>
            <a:r>
              <a:rPr lang="en-US" dirty="0" smtClean="0"/>
              <a:t> -</a:t>
            </a:r>
            <a:r>
              <a:rPr lang="en-US" dirty="0" err="1" smtClean="0"/>
              <a:t>domtree</a:t>
            </a:r>
            <a:r>
              <a:rPr lang="en-US" dirty="0" smtClean="0"/>
              <a:t> -loops -loop-simplify -</a:t>
            </a:r>
            <a:r>
              <a:rPr lang="en-US" dirty="0" err="1" smtClean="0"/>
              <a:t>lcssa</a:t>
            </a:r>
            <a:r>
              <a:rPr lang="en-US" dirty="0" smtClean="0"/>
              <a:t> -loop-rotate -</a:t>
            </a:r>
            <a:r>
              <a:rPr lang="en-US" dirty="0" err="1" smtClean="0"/>
              <a:t>licm</a:t>
            </a:r>
            <a:r>
              <a:rPr lang="en-US" dirty="0" smtClean="0"/>
              <a:t> -</a:t>
            </a:r>
            <a:r>
              <a:rPr lang="en-US" dirty="0" err="1" smtClean="0"/>
              <a:t>lcssa</a:t>
            </a:r>
            <a:r>
              <a:rPr lang="en-US" dirty="0" smtClean="0"/>
              <a:t> -loop-</a:t>
            </a:r>
            <a:r>
              <a:rPr lang="en-US" dirty="0" err="1" smtClean="0"/>
              <a:t>unswitch</a:t>
            </a:r>
            <a:r>
              <a:rPr lang="en-US" dirty="0" smtClean="0"/>
              <a:t> -</a:t>
            </a:r>
            <a:r>
              <a:rPr lang="en-US" dirty="0" err="1" smtClean="0"/>
              <a:t>instcombine</a:t>
            </a:r>
            <a:r>
              <a:rPr lang="en-US" dirty="0" smtClean="0"/>
              <a:t> -scalar-evolution -loop-simplify -</a:t>
            </a:r>
            <a:r>
              <a:rPr lang="en-US" dirty="0" err="1" smtClean="0"/>
              <a:t>lcssa</a:t>
            </a:r>
            <a:r>
              <a:rPr lang="en-US" dirty="0" smtClean="0"/>
              <a:t> -</a:t>
            </a:r>
            <a:r>
              <a:rPr lang="en-US" dirty="0" err="1" smtClean="0"/>
              <a:t>indvars</a:t>
            </a:r>
            <a:r>
              <a:rPr lang="en-US" dirty="0" smtClean="0"/>
              <a:t> -loop-idiom -loop-deletion -loop-unroll -</a:t>
            </a:r>
            <a:r>
              <a:rPr lang="en-US" dirty="0" err="1" smtClean="0"/>
              <a:t>memdep</a:t>
            </a:r>
            <a:r>
              <a:rPr lang="en-US" dirty="0" smtClean="0"/>
              <a:t> -</a:t>
            </a:r>
            <a:r>
              <a:rPr lang="en-US" dirty="0" err="1" smtClean="0"/>
              <a:t>memcpyopt</a:t>
            </a:r>
            <a:r>
              <a:rPr lang="en-US" dirty="0" smtClean="0"/>
              <a:t> -</a:t>
            </a:r>
            <a:r>
              <a:rPr lang="en-US" dirty="0" err="1" smtClean="0"/>
              <a:t>sccp</a:t>
            </a:r>
            <a:r>
              <a:rPr lang="en-US" dirty="0" smtClean="0"/>
              <a:t> -</a:t>
            </a:r>
            <a:r>
              <a:rPr lang="en-US" dirty="0" err="1" smtClean="0"/>
              <a:t>instcombine</a:t>
            </a:r>
            <a:r>
              <a:rPr lang="en-US" dirty="0" smtClean="0"/>
              <a:t> -lazy-value-info -jump-threading -correlated-propagation -</a:t>
            </a:r>
            <a:r>
              <a:rPr lang="en-US" dirty="0" err="1" smtClean="0"/>
              <a:t>domtree</a:t>
            </a:r>
            <a:r>
              <a:rPr lang="en-US" dirty="0" smtClean="0"/>
              <a:t> -</a:t>
            </a:r>
            <a:r>
              <a:rPr lang="en-US" dirty="0" err="1" smtClean="0"/>
              <a:t>memdep</a:t>
            </a:r>
            <a:r>
              <a:rPr lang="en-US" dirty="0" smtClean="0"/>
              <a:t> -</a:t>
            </a:r>
            <a:r>
              <a:rPr lang="en-US" dirty="0" err="1" smtClean="0"/>
              <a:t>dse</a:t>
            </a:r>
            <a:r>
              <a:rPr lang="en-US" dirty="0" smtClean="0"/>
              <a:t> -</a:t>
            </a:r>
            <a:r>
              <a:rPr lang="en-US" dirty="0" err="1" smtClean="0"/>
              <a:t>adce</a:t>
            </a:r>
            <a:r>
              <a:rPr lang="en-US" dirty="0" smtClean="0"/>
              <a:t> -</a:t>
            </a:r>
            <a:r>
              <a:rPr lang="en-US" dirty="0" err="1" smtClean="0"/>
              <a:t>simplifycfg</a:t>
            </a:r>
            <a:r>
              <a:rPr lang="en-US" dirty="0" smtClean="0"/>
              <a:t> -</a:t>
            </a:r>
            <a:r>
              <a:rPr lang="en-US" dirty="0" err="1" smtClean="0"/>
              <a:t>instcombine</a:t>
            </a:r>
            <a:r>
              <a:rPr lang="en-US" dirty="0" smtClean="0"/>
              <a:t> -strip-dead-prototypes -</a:t>
            </a:r>
            <a:r>
              <a:rPr lang="en-US" dirty="0" err="1" smtClean="0"/>
              <a:t>preverify</a:t>
            </a:r>
            <a:r>
              <a:rPr lang="en-US" dirty="0" smtClean="0"/>
              <a:t> -</a:t>
            </a:r>
            <a:r>
              <a:rPr lang="en-US" dirty="0" err="1" smtClean="0"/>
              <a:t>domtree</a:t>
            </a:r>
            <a:r>
              <a:rPr lang="en-US" dirty="0" smtClean="0"/>
              <a:t> -verify</a:t>
            </a:r>
            <a:endParaRPr lang="en-US" dirty="0"/>
          </a:p>
        </p:txBody>
      </p:sp>
      <p:sp>
        <p:nvSpPr>
          <p:cNvPr id="6" name="TextBox 5"/>
          <p:cNvSpPr txBox="1"/>
          <p:nvPr/>
        </p:nvSpPr>
        <p:spPr>
          <a:xfrm>
            <a:off x="5493045" y="1174165"/>
            <a:ext cx="3193755" cy="1754327"/>
          </a:xfrm>
          <a:prstGeom prst="rect">
            <a:avLst/>
          </a:prstGeom>
          <a:noFill/>
        </p:spPr>
        <p:txBody>
          <a:bodyPr wrap="square" rtlCol="0">
            <a:spAutoFit/>
          </a:bodyPr>
          <a:lstStyle/>
          <a:p>
            <a:r>
              <a:rPr lang="en-US" b="1" dirty="0" err="1" smtClean="0"/>
              <a:t>llvm</a:t>
            </a:r>
            <a:r>
              <a:rPr lang="en-US" b="1" dirty="0" smtClean="0"/>
              <a:t>-as</a:t>
            </a:r>
            <a:r>
              <a:rPr lang="en-US" dirty="0" smtClean="0"/>
              <a:t> is the LLVM assembler. It reads a file containing human-readable LLVM assembly language, translates it to LLVM </a:t>
            </a:r>
            <a:r>
              <a:rPr lang="en-US" dirty="0" err="1" smtClean="0"/>
              <a:t>bytecode</a:t>
            </a:r>
            <a:r>
              <a:rPr lang="en-US" dirty="0" smtClean="0"/>
              <a:t>, and writes the result into a file or to standard output.</a:t>
            </a:r>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718111"/>
          </a:xfrm>
        </p:spPr>
        <p:txBody>
          <a:bodyPr/>
          <a:lstStyle/>
          <a:p>
            <a:r>
              <a:rPr lang="en-US" dirty="0" smtClean="0"/>
              <a:t>Levels of Optimizations</a:t>
            </a:r>
            <a:endParaRPr lang="en-US" dirty="0"/>
          </a:p>
        </p:txBody>
      </p:sp>
      <p:sp>
        <p:nvSpPr>
          <p:cNvPr id="5" name="Content Placeholder 2"/>
          <p:cNvSpPr>
            <a:spLocks noGrp="1"/>
          </p:cNvSpPr>
          <p:nvPr>
            <p:ph idx="1"/>
          </p:nvPr>
        </p:nvSpPr>
        <p:spPr>
          <a:xfrm>
            <a:off x="457200" y="1226338"/>
            <a:ext cx="5035845" cy="1874992"/>
          </a:xfrm>
        </p:spPr>
        <p:txBody>
          <a:bodyPr>
            <a:normAutofit fontScale="92500" lnSpcReduction="10000"/>
          </a:bodyPr>
          <a:lstStyle/>
          <a:p>
            <a:r>
              <a:rPr lang="en-US" dirty="0" smtClean="0"/>
              <a:t>Like </a:t>
            </a:r>
            <a:r>
              <a:rPr lang="en-US" dirty="0" err="1" smtClean="0"/>
              <a:t>gcc</a:t>
            </a:r>
            <a:r>
              <a:rPr lang="en-US" dirty="0" smtClean="0"/>
              <a:t>, clang supports different levels of optimizations, e.g., -O0 (default), -O1, -O2 and -O3.</a:t>
            </a:r>
          </a:p>
          <a:p>
            <a:r>
              <a:rPr lang="en-US" dirty="0" smtClean="0"/>
              <a:t>To find out which optimization   each level uses, you can try:</a:t>
            </a:r>
            <a:endParaRPr lang="en-US" dirty="0"/>
          </a:p>
        </p:txBody>
      </p:sp>
      <p:sp>
        <p:nvSpPr>
          <p:cNvPr id="6" name="Rectangle 5"/>
          <p:cNvSpPr/>
          <p:nvPr/>
        </p:nvSpPr>
        <p:spPr>
          <a:xfrm>
            <a:off x="457198" y="3101330"/>
            <a:ext cx="8229601" cy="649802"/>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000"/>
            <a:r>
              <a:rPr lang="en-US" sz="1400" dirty="0" smtClean="0">
                <a:solidFill>
                  <a:srgbClr val="FFCC66"/>
                </a:solidFill>
                <a:latin typeface="Courier"/>
                <a:cs typeface="Courier"/>
              </a:rPr>
              <a:t>$&gt; </a:t>
            </a:r>
            <a:r>
              <a:rPr lang="en-US" sz="1400" dirty="0" err="1" smtClean="0">
                <a:solidFill>
                  <a:srgbClr val="FFCC66"/>
                </a:solidFill>
                <a:latin typeface="Courier"/>
                <a:cs typeface="Courier"/>
              </a:rPr>
              <a:t>llvm</a:t>
            </a:r>
            <a:r>
              <a:rPr lang="en-US" sz="1400" dirty="0" smtClean="0">
                <a:solidFill>
                  <a:srgbClr val="FFCC66"/>
                </a:solidFill>
                <a:latin typeface="Courier"/>
                <a:cs typeface="Courier"/>
              </a:rPr>
              <a:t>-as &lt; /dev/null | opt -O3 -disable-output -debug-pass=Arguments</a:t>
            </a:r>
          </a:p>
        </p:txBody>
      </p:sp>
      <p:sp>
        <p:nvSpPr>
          <p:cNvPr id="7" name="TextBox 6"/>
          <p:cNvSpPr txBox="1"/>
          <p:nvPr/>
        </p:nvSpPr>
        <p:spPr>
          <a:xfrm>
            <a:off x="457200" y="3841840"/>
            <a:ext cx="8229600" cy="2862323"/>
          </a:xfrm>
          <a:prstGeom prst="rect">
            <a:avLst/>
          </a:prstGeom>
          <a:noFill/>
        </p:spPr>
        <p:txBody>
          <a:bodyPr wrap="square" rtlCol="0">
            <a:spAutoFit/>
          </a:bodyPr>
          <a:lstStyle/>
          <a:p>
            <a:r>
              <a:rPr lang="en-US" b="1" i="1" dirty="0" smtClean="0"/>
              <a:t>In my system (LLVM/Darwin), -O1 gives me:</a:t>
            </a:r>
          </a:p>
          <a:p>
            <a:r>
              <a:rPr lang="en-US" dirty="0" smtClean="0"/>
              <a:t>-</a:t>
            </a:r>
            <a:r>
              <a:rPr lang="en-US" dirty="0" err="1" smtClean="0"/>
              <a:t>targetlibinfo</a:t>
            </a:r>
            <a:r>
              <a:rPr lang="en-US" dirty="0" smtClean="0"/>
              <a:t> -no-</a:t>
            </a:r>
            <a:r>
              <a:rPr lang="en-US" dirty="0" err="1" smtClean="0"/>
              <a:t>aa</a:t>
            </a:r>
            <a:r>
              <a:rPr lang="en-US" dirty="0" smtClean="0"/>
              <a:t> -</a:t>
            </a:r>
            <a:r>
              <a:rPr lang="en-US" dirty="0" err="1" smtClean="0"/>
              <a:t>tbaa</a:t>
            </a:r>
            <a:r>
              <a:rPr lang="en-US" dirty="0" smtClean="0"/>
              <a:t> -</a:t>
            </a:r>
            <a:r>
              <a:rPr lang="en-US" dirty="0" err="1" smtClean="0"/>
              <a:t>basicaa</a:t>
            </a:r>
            <a:r>
              <a:rPr lang="en-US" dirty="0" smtClean="0"/>
              <a:t> -</a:t>
            </a:r>
            <a:r>
              <a:rPr lang="en-US" dirty="0" err="1" smtClean="0"/>
              <a:t>notti</a:t>
            </a:r>
            <a:r>
              <a:rPr lang="en-US" dirty="0" smtClean="0"/>
              <a:t> -</a:t>
            </a:r>
            <a:r>
              <a:rPr lang="en-US" dirty="0" err="1" smtClean="0"/>
              <a:t>globalopt</a:t>
            </a:r>
            <a:r>
              <a:rPr lang="en-US" dirty="0" smtClean="0"/>
              <a:t> -</a:t>
            </a:r>
            <a:r>
              <a:rPr lang="en-US" dirty="0" err="1" smtClean="0"/>
              <a:t>ipsccp</a:t>
            </a:r>
            <a:r>
              <a:rPr lang="en-US" dirty="0" smtClean="0"/>
              <a:t> -</a:t>
            </a:r>
            <a:r>
              <a:rPr lang="en-US" dirty="0" err="1" smtClean="0"/>
              <a:t>deadargelim</a:t>
            </a:r>
            <a:r>
              <a:rPr lang="en-US" dirty="0" smtClean="0"/>
              <a:t> -</a:t>
            </a:r>
            <a:r>
              <a:rPr lang="en-US" b="1" dirty="0" err="1" smtClean="0">
                <a:solidFill>
                  <a:srgbClr val="FF0000"/>
                </a:solidFill>
              </a:rPr>
              <a:t>instcombine</a:t>
            </a:r>
            <a:r>
              <a:rPr lang="en-US" b="1" dirty="0" smtClean="0">
                <a:solidFill>
                  <a:srgbClr val="FF0000"/>
                </a:solidFill>
              </a:rPr>
              <a:t> </a:t>
            </a:r>
            <a:r>
              <a:rPr lang="en-US" dirty="0" smtClean="0"/>
              <a:t>-</a:t>
            </a:r>
            <a:r>
              <a:rPr lang="en-US" dirty="0" err="1" smtClean="0"/>
              <a:t>simplifycfg</a:t>
            </a:r>
            <a:r>
              <a:rPr lang="en-US" dirty="0" smtClean="0"/>
              <a:t> -</a:t>
            </a:r>
            <a:r>
              <a:rPr lang="en-US" dirty="0" err="1" smtClean="0"/>
              <a:t>basiccg</a:t>
            </a:r>
            <a:r>
              <a:rPr lang="en-US" dirty="0" smtClean="0"/>
              <a:t> -prune-eh -inline-cost -always-inline -</a:t>
            </a:r>
            <a:r>
              <a:rPr lang="en-US" dirty="0" err="1" smtClean="0"/>
              <a:t>functionattrs</a:t>
            </a:r>
            <a:r>
              <a:rPr lang="en-US" dirty="0" smtClean="0"/>
              <a:t> -</a:t>
            </a:r>
            <a:r>
              <a:rPr lang="en-US" dirty="0" err="1" smtClean="0"/>
              <a:t>sroa</a:t>
            </a:r>
            <a:r>
              <a:rPr lang="en-US" dirty="0" smtClean="0"/>
              <a:t> -</a:t>
            </a:r>
            <a:r>
              <a:rPr lang="en-US" dirty="0" err="1" smtClean="0"/>
              <a:t>domtree</a:t>
            </a:r>
            <a:r>
              <a:rPr lang="en-US" dirty="0" smtClean="0"/>
              <a:t> -early-</a:t>
            </a:r>
            <a:r>
              <a:rPr lang="en-US" dirty="0" err="1" smtClean="0"/>
              <a:t>cse</a:t>
            </a:r>
            <a:r>
              <a:rPr lang="en-US" dirty="0" smtClean="0"/>
              <a:t> -lazy-value-info -jump-threading -correlated-propagation -</a:t>
            </a:r>
            <a:r>
              <a:rPr lang="en-US" dirty="0" err="1" smtClean="0"/>
              <a:t>simplifycfg</a:t>
            </a:r>
            <a:r>
              <a:rPr lang="en-US" dirty="0" smtClean="0"/>
              <a:t> -</a:t>
            </a:r>
            <a:r>
              <a:rPr lang="en-US" b="1" dirty="0" err="1" smtClean="0">
                <a:solidFill>
                  <a:srgbClr val="FF0000"/>
                </a:solidFill>
              </a:rPr>
              <a:t>instcombine</a:t>
            </a:r>
            <a:r>
              <a:rPr lang="en-US" b="1" dirty="0" smtClean="0">
                <a:solidFill>
                  <a:srgbClr val="FF0000"/>
                </a:solidFill>
              </a:rPr>
              <a:t> </a:t>
            </a:r>
            <a:r>
              <a:rPr lang="en-US" dirty="0" smtClean="0"/>
              <a:t>-</a:t>
            </a:r>
            <a:r>
              <a:rPr lang="en-US" dirty="0" err="1" smtClean="0"/>
              <a:t>tailcallelim</a:t>
            </a:r>
            <a:r>
              <a:rPr lang="en-US" dirty="0" smtClean="0"/>
              <a:t> -</a:t>
            </a:r>
            <a:r>
              <a:rPr lang="en-US" dirty="0" err="1" smtClean="0"/>
              <a:t>simplifycfg</a:t>
            </a:r>
            <a:r>
              <a:rPr lang="en-US" dirty="0" smtClean="0"/>
              <a:t> -</a:t>
            </a:r>
            <a:r>
              <a:rPr lang="en-US" dirty="0" err="1" smtClean="0"/>
              <a:t>reassociate</a:t>
            </a:r>
            <a:r>
              <a:rPr lang="en-US" dirty="0" smtClean="0"/>
              <a:t> -</a:t>
            </a:r>
            <a:r>
              <a:rPr lang="en-US" dirty="0" err="1" smtClean="0"/>
              <a:t>domtree</a:t>
            </a:r>
            <a:r>
              <a:rPr lang="en-US" dirty="0" smtClean="0"/>
              <a:t> -loops -loop-simplify -</a:t>
            </a:r>
            <a:r>
              <a:rPr lang="en-US" dirty="0" err="1" smtClean="0"/>
              <a:t>lcssa</a:t>
            </a:r>
            <a:r>
              <a:rPr lang="en-US" dirty="0" smtClean="0"/>
              <a:t> -loop-rotate -</a:t>
            </a:r>
            <a:r>
              <a:rPr lang="en-US" dirty="0" err="1" smtClean="0"/>
              <a:t>licm</a:t>
            </a:r>
            <a:r>
              <a:rPr lang="en-US" dirty="0" smtClean="0"/>
              <a:t> -</a:t>
            </a:r>
            <a:r>
              <a:rPr lang="en-US" dirty="0" err="1" smtClean="0"/>
              <a:t>lcssa</a:t>
            </a:r>
            <a:r>
              <a:rPr lang="en-US" dirty="0" smtClean="0"/>
              <a:t> -loop-</a:t>
            </a:r>
            <a:r>
              <a:rPr lang="en-US" dirty="0" err="1" smtClean="0"/>
              <a:t>unswitch</a:t>
            </a:r>
            <a:r>
              <a:rPr lang="en-US" dirty="0" smtClean="0"/>
              <a:t> -</a:t>
            </a:r>
            <a:r>
              <a:rPr lang="en-US" b="1" dirty="0" err="1" smtClean="0">
                <a:solidFill>
                  <a:srgbClr val="FF0000"/>
                </a:solidFill>
              </a:rPr>
              <a:t>instcombine</a:t>
            </a:r>
            <a:r>
              <a:rPr lang="en-US" b="1" dirty="0" smtClean="0">
                <a:solidFill>
                  <a:srgbClr val="FF0000"/>
                </a:solidFill>
              </a:rPr>
              <a:t> </a:t>
            </a:r>
            <a:r>
              <a:rPr lang="en-US" dirty="0" smtClean="0"/>
              <a:t>-scalar-evolution -loop-simplify -</a:t>
            </a:r>
            <a:r>
              <a:rPr lang="en-US" dirty="0" err="1" smtClean="0"/>
              <a:t>lcssa</a:t>
            </a:r>
            <a:r>
              <a:rPr lang="en-US" dirty="0" smtClean="0"/>
              <a:t> -</a:t>
            </a:r>
            <a:r>
              <a:rPr lang="en-US" dirty="0" err="1" smtClean="0"/>
              <a:t>indvars</a:t>
            </a:r>
            <a:r>
              <a:rPr lang="en-US" dirty="0" smtClean="0"/>
              <a:t> -loop-idiom -loop-deletion -loop-unroll -</a:t>
            </a:r>
            <a:r>
              <a:rPr lang="en-US" dirty="0" err="1" smtClean="0"/>
              <a:t>memdep</a:t>
            </a:r>
            <a:r>
              <a:rPr lang="en-US" dirty="0" smtClean="0"/>
              <a:t> -</a:t>
            </a:r>
            <a:r>
              <a:rPr lang="en-US" dirty="0" err="1" smtClean="0"/>
              <a:t>memcpyopt</a:t>
            </a:r>
            <a:r>
              <a:rPr lang="en-US" dirty="0" smtClean="0"/>
              <a:t> -</a:t>
            </a:r>
            <a:r>
              <a:rPr lang="en-US" dirty="0" err="1" smtClean="0"/>
              <a:t>sccp</a:t>
            </a:r>
            <a:r>
              <a:rPr lang="en-US" dirty="0" smtClean="0"/>
              <a:t> -</a:t>
            </a:r>
            <a:r>
              <a:rPr lang="en-US" dirty="0" err="1" smtClean="0"/>
              <a:t>instcombine</a:t>
            </a:r>
            <a:r>
              <a:rPr lang="en-US" dirty="0" smtClean="0"/>
              <a:t> -lazy-value-info -jump-threading -correlated-propagation -</a:t>
            </a:r>
            <a:r>
              <a:rPr lang="en-US" dirty="0" err="1" smtClean="0"/>
              <a:t>domtree</a:t>
            </a:r>
            <a:r>
              <a:rPr lang="en-US" dirty="0" smtClean="0"/>
              <a:t> -</a:t>
            </a:r>
            <a:r>
              <a:rPr lang="en-US" dirty="0" err="1" smtClean="0"/>
              <a:t>memdep</a:t>
            </a:r>
            <a:r>
              <a:rPr lang="en-US" dirty="0" smtClean="0"/>
              <a:t> -</a:t>
            </a:r>
            <a:r>
              <a:rPr lang="en-US" dirty="0" err="1" smtClean="0"/>
              <a:t>dse</a:t>
            </a:r>
            <a:r>
              <a:rPr lang="en-US" dirty="0" smtClean="0"/>
              <a:t> -</a:t>
            </a:r>
            <a:r>
              <a:rPr lang="en-US" dirty="0" err="1" smtClean="0"/>
              <a:t>adce</a:t>
            </a:r>
            <a:r>
              <a:rPr lang="en-US" dirty="0" smtClean="0"/>
              <a:t> -</a:t>
            </a:r>
            <a:r>
              <a:rPr lang="en-US" dirty="0" err="1" smtClean="0"/>
              <a:t>simplifycfg</a:t>
            </a:r>
            <a:r>
              <a:rPr lang="en-US" dirty="0" smtClean="0"/>
              <a:t> -</a:t>
            </a:r>
            <a:r>
              <a:rPr lang="en-US" b="1" dirty="0" err="1" smtClean="0">
                <a:solidFill>
                  <a:srgbClr val="FF0000"/>
                </a:solidFill>
              </a:rPr>
              <a:t>instcombine</a:t>
            </a:r>
            <a:r>
              <a:rPr lang="en-US" b="1" dirty="0" smtClean="0">
                <a:solidFill>
                  <a:srgbClr val="FF0000"/>
                </a:solidFill>
              </a:rPr>
              <a:t> </a:t>
            </a:r>
            <a:r>
              <a:rPr lang="en-US" dirty="0" smtClean="0"/>
              <a:t>-strip-dead-prototypes -</a:t>
            </a:r>
            <a:r>
              <a:rPr lang="en-US" dirty="0" err="1" smtClean="0"/>
              <a:t>preverify</a:t>
            </a:r>
            <a:r>
              <a:rPr lang="en-US" dirty="0" smtClean="0"/>
              <a:t> -</a:t>
            </a:r>
            <a:r>
              <a:rPr lang="en-US" dirty="0" err="1" smtClean="0"/>
              <a:t>domtree</a:t>
            </a:r>
            <a:r>
              <a:rPr lang="en-US" dirty="0" smtClean="0"/>
              <a:t> -verify</a:t>
            </a:r>
            <a:endParaRPr lang="en-US" dirty="0"/>
          </a:p>
        </p:txBody>
      </p:sp>
      <p:sp>
        <p:nvSpPr>
          <p:cNvPr id="9" name="Rectangle 8"/>
          <p:cNvSpPr/>
          <p:nvPr/>
        </p:nvSpPr>
        <p:spPr>
          <a:xfrm>
            <a:off x="5493045" y="1226338"/>
            <a:ext cx="2347833" cy="1423589"/>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Can you guess why the </a:t>
            </a:r>
            <a:r>
              <a:rPr lang="en-US" b="1" dirty="0" smtClean="0">
                <a:solidFill>
                  <a:srgbClr val="FF0000"/>
                </a:solidFill>
              </a:rPr>
              <a:t>same </a:t>
            </a:r>
            <a:r>
              <a:rPr lang="en-US" dirty="0" smtClean="0">
                <a:solidFill>
                  <a:schemeClr val="tx1"/>
                </a:solidFill>
              </a:rPr>
              <a:t>analysis or optimization may run more than once?</a:t>
            </a:r>
            <a:endParaRPr lang="en-US" dirty="0">
              <a:solidFill>
                <a:schemeClr val="tx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Register Allocation</a:t>
            </a:r>
            <a:endParaRPr lang="en-US" dirty="0"/>
          </a:p>
        </p:txBody>
      </p:sp>
      <p:sp>
        <p:nvSpPr>
          <p:cNvPr id="3" name="Content Placeholder 2"/>
          <p:cNvSpPr>
            <a:spLocks noGrp="1"/>
          </p:cNvSpPr>
          <p:nvPr>
            <p:ph idx="1"/>
          </p:nvPr>
        </p:nvSpPr>
        <p:spPr>
          <a:xfrm>
            <a:off x="457200" y="1226338"/>
            <a:ext cx="8229600" cy="1955802"/>
          </a:xfrm>
        </p:spPr>
        <p:txBody>
          <a:bodyPr/>
          <a:lstStyle/>
          <a:p>
            <a:r>
              <a:rPr lang="en-US" dirty="0" smtClean="0"/>
              <a:t>One of the most basic optimizations that opt performs is to map memory slots into variables.</a:t>
            </a:r>
          </a:p>
          <a:p>
            <a:r>
              <a:rPr lang="en-US" dirty="0" smtClean="0"/>
              <a:t>This optimization is very useful, because the clang front end maps every variable to memory:</a:t>
            </a:r>
            <a:endParaRPr lang="en-US" dirty="0"/>
          </a:p>
        </p:txBody>
      </p:sp>
      <p:sp>
        <p:nvSpPr>
          <p:cNvPr id="4" name="TextBox 3"/>
          <p:cNvSpPr txBox="1"/>
          <p:nvPr/>
        </p:nvSpPr>
        <p:spPr>
          <a:xfrm>
            <a:off x="457200" y="3226122"/>
            <a:ext cx="4201804" cy="1754327"/>
          </a:xfrm>
          <a:prstGeom prst="rect">
            <a:avLst/>
          </a:prstGeom>
          <a:noFill/>
        </p:spPr>
        <p:txBody>
          <a:bodyPr wrap="none" rtlCol="0">
            <a:spAutoFit/>
          </a:bodyPr>
          <a:lstStyle/>
          <a:p>
            <a:r>
              <a:rPr lang="en-US" dirty="0" smtClean="0">
                <a:latin typeface="Courier"/>
                <a:cs typeface="Courier"/>
              </a:rPr>
              <a:t>void main() {</a:t>
            </a:r>
          </a:p>
          <a:p>
            <a:r>
              <a:rPr lang="en-US" dirty="0" smtClean="0">
                <a:latin typeface="Courier"/>
                <a:cs typeface="Courier"/>
              </a:rPr>
              <a:t>  </a:t>
            </a:r>
            <a:r>
              <a:rPr lang="en-US" dirty="0" err="1" smtClean="0">
                <a:latin typeface="Courier"/>
                <a:cs typeface="Courier"/>
              </a:rPr>
              <a:t>int</a:t>
            </a:r>
            <a:r>
              <a:rPr lang="en-US" dirty="0" smtClean="0">
                <a:latin typeface="Courier"/>
                <a:cs typeface="Courier"/>
              </a:rPr>
              <a:t> c1 = 17;</a:t>
            </a:r>
          </a:p>
          <a:p>
            <a:r>
              <a:rPr lang="en-US" dirty="0" smtClean="0">
                <a:latin typeface="Courier"/>
                <a:cs typeface="Courier"/>
              </a:rPr>
              <a:t>  </a:t>
            </a:r>
            <a:r>
              <a:rPr lang="en-US" dirty="0" err="1" smtClean="0">
                <a:latin typeface="Courier"/>
                <a:cs typeface="Courier"/>
              </a:rPr>
              <a:t>int</a:t>
            </a:r>
            <a:r>
              <a:rPr lang="en-US" dirty="0" smtClean="0">
                <a:latin typeface="Courier"/>
                <a:cs typeface="Courier"/>
              </a:rPr>
              <a:t> c2 = 25;</a:t>
            </a:r>
          </a:p>
          <a:p>
            <a:r>
              <a:rPr lang="en-US" dirty="0" smtClean="0">
                <a:latin typeface="Courier"/>
                <a:cs typeface="Courier"/>
              </a:rPr>
              <a:t>  </a:t>
            </a:r>
            <a:r>
              <a:rPr lang="en-US" dirty="0" err="1" smtClean="0">
                <a:latin typeface="Courier"/>
                <a:cs typeface="Courier"/>
              </a:rPr>
              <a:t>int</a:t>
            </a:r>
            <a:r>
              <a:rPr lang="en-US" dirty="0" smtClean="0">
                <a:latin typeface="Courier"/>
                <a:cs typeface="Courier"/>
              </a:rPr>
              <a:t> c3 = c1 + c2;</a:t>
            </a:r>
          </a:p>
          <a:p>
            <a:r>
              <a:rPr lang="en-US" dirty="0" smtClean="0">
                <a:latin typeface="Courier"/>
                <a:cs typeface="Courier"/>
              </a:rPr>
              <a:t>  </a:t>
            </a:r>
            <a:r>
              <a:rPr lang="en-US" dirty="0" err="1" smtClean="0">
                <a:latin typeface="Courier"/>
                <a:cs typeface="Courier"/>
              </a:rPr>
              <a:t>printf("Value</a:t>
            </a:r>
            <a:r>
              <a:rPr lang="en-US" dirty="0" smtClean="0">
                <a:latin typeface="Courier"/>
                <a:cs typeface="Courier"/>
              </a:rPr>
              <a:t> = %</a:t>
            </a:r>
            <a:r>
              <a:rPr lang="en-US" dirty="0" err="1" smtClean="0">
                <a:latin typeface="Courier"/>
                <a:cs typeface="Courier"/>
              </a:rPr>
              <a:t>d\n</a:t>
            </a:r>
            <a:r>
              <a:rPr lang="en-US" dirty="0" smtClean="0">
                <a:latin typeface="Courier"/>
                <a:cs typeface="Courier"/>
              </a:rPr>
              <a:t>", c3);</a:t>
            </a:r>
          </a:p>
          <a:p>
            <a:r>
              <a:rPr lang="en-US" dirty="0" smtClean="0">
                <a:latin typeface="Courier"/>
                <a:cs typeface="Courier"/>
              </a:rPr>
              <a:t>}</a:t>
            </a:r>
            <a:endParaRPr lang="en-US" dirty="0">
              <a:latin typeface="Courier"/>
              <a:cs typeface="Courier"/>
            </a:endParaRPr>
          </a:p>
        </p:txBody>
      </p:sp>
      <p:pic>
        <p:nvPicPr>
          <p:cNvPr id="5" name="Picture 4" descr="const.mem.pdf"/>
          <p:cNvPicPr>
            <a:picLocks noChangeAspect="1"/>
          </p:cNvPicPr>
          <p:nvPr/>
        </p:nvPicPr>
        <p:blipFill>
          <a:blip r:embed="rId2"/>
          <a:stretch>
            <a:fillRect/>
          </a:stretch>
        </p:blipFill>
        <p:spPr>
          <a:xfrm>
            <a:off x="5537200" y="2590800"/>
            <a:ext cx="3606800" cy="4267200"/>
          </a:xfrm>
          <a:prstGeom prst="rect">
            <a:avLst/>
          </a:prstGeom>
        </p:spPr>
      </p:pic>
      <p:sp>
        <p:nvSpPr>
          <p:cNvPr id="6" name="Rectangle 5"/>
          <p:cNvSpPr/>
          <p:nvPr/>
        </p:nvSpPr>
        <p:spPr>
          <a:xfrm>
            <a:off x="345560" y="5136088"/>
            <a:ext cx="5191640" cy="1493372"/>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000"/>
            <a:r>
              <a:rPr lang="en-US" sz="1400" dirty="0" smtClean="0">
                <a:solidFill>
                  <a:srgbClr val="FFCC66"/>
                </a:solidFill>
                <a:latin typeface="Courier"/>
                <a:cs typeface="Courier"/>
              </a:rPr>
              <a:t>$&gt; clang -</a:t>
            </a:r>
            <a:r>
              <a:rPr lang="en-US" sz="1400" dirty="0" err="1" smtClean="0">
                <a:solidFill>
                  <a:srgbClr val="FFCC66"/>
                </a:solidFill>
                <a:latin typeface="Courier"/>
                <a:cs typeface="Courier"/>
              </a:rPr>
              <a:t>c</a:t>
            </a:r>
            <a:r>
              <a:rPr lang="en-US" sz="1400" dirty="0" smtClean="0">
                <a:solidFill>
                  <a:srgbClr val="FFCC66"/>
                </a:solidFill>
                <a:latin typeface="Courier"/>
                <a:cs typeface="Courier"/>
              </a:rPr>
              <a:t> -emit-</a:t>
            </a:r>
            <a:r>
              <a:rPr lang="en-US" sz="1400" dirty="0" err="1" smtClean="0">
                <a:solidFill>
                  <a:srgbClr val="FFCC66"/>
                </a:solidFill>
                <a:latin typeface="Courier"/>
                <a:cs typeface="Courier"/>
              </a:rPr>
              <a:t>llvm</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const.c</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o</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const.bc</a:t>
            </a:r>
            <a:endParaRPr lang="en-US" sz="1400" dirty="0" smtClean="0">
              <a:solidFill>
                <a:srgbClr val="FFCC66"/>
              </a:solidFill>
              <a:latin typeface="Courier"/>
              <a:cs typeface="Courier"/>
            </a:endParaRPr>
          </a:p>
          <a:p>
            <a:pPr marL="270000"/>
            <a:endParaRPr lang="en-US" sz="1400" dirty="0" smtClean="0">
              <a:solidFill>
                <a:srgbClr val="FFCC66"/>
              </a:solidFill>
              <a:latin typeface="Courier"/>
              <a:cs typeface="Courier"/>
            </a:endParaRPr>
          </a:p>
          <a:p>
            <a:pPr marL="270000"/>
            <a:r>
              <a:rPr lang="en-US" sz="1400" dirty="0" smtClean="0">
                <a:solidFill>
                  <a:srgbClr val="FFCC66"/>
                </a:solidFill>
                <a:latin typeface="Courier"/>
                <a:cs typeface="Courier"/>
              </a:rPr>
              <a:t>$&gt; opt –view-</a:t>
            </a:r>
            <a:r>
              <a:rPr lang="en-US" sz="1400" dirty="0" err="1" smtClean="0">
                <a:solidFill>
                  <a:srgbClr val="FFCC66"/>
                </a:solidFill>
                <a:latin typeface="Courier"/>
                <a:cs typeface="Courier"/>
              </a:rPr>
              <a:t>cfg</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const.bc</a:t>
            </a:r>
            <a:endParaRPr lang="en-US" sz="1400" dirty="0" smtClean="0">
              <a:solidFill>
                <a:srgbClr val="FFCC66"/>
              </a:solidFill>
              <a:latin typeface="Courier"/>
              <a:cs typeface="Couri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718111"/>
          </a:xfrm>
        </p:spPr>
        <p:txBody>
          <a:bodyPr/>
          <a:lstStyle/>
          <a:p>
            <a:r>
              <a:rPr lang="en-US" dirty="0" smtClean="0"/>
              <a:t>Virtual Register Allocation</a:t>
            </a:r>
            <a:endParaRPr lang="en-US" dirty="0"/>
          </a:p>
        </p:txBody>
      </p:sp>
      <p:sp>
        <p:nvSpPr>
          <p:cNvPr id="5" name="Content Placeholder 2"/>
          <p:cNvSpPr>
            <a:spLocks noGrp="1"/>
          </p:cNvSpPr>
          <p:nvPr>
            <p:ph idx="1"/>
          </p:nvPr>
        </p:nvSpPr>
        <p:spPr>
          <a:xfrm>
            <a:off x="457200" y="1226338"/>
            <a:ext cx="8229600" cy="1955802"/>
          </a:xfrm>
        </p:spPr>
        <p:txBody>
          <a:bodyPr/>
          <a:lstStyle/>
          <a:p>
            <a:r>
              <a:rPr lang="en-US" dirty="0" smtClean="0"/>
              <a:t>One of the most basic optimizations that opt performs is to map memory slots into variables.</a:t>
            </a:r>
          </a:p>
          <a:p>
            <a:r>
              <a:rPr lang="en-US" dirty="0" smtClean="0"/>
              <a:t>We can map memory slots into registers with the </a:t>
            </a:r>
            <a:r>
              <a:rPr lang="en-US" dirty="0" smtClean="0">
                <a:latin typeface="Courier"/>
                <a:cs typeface="Courier"/>
              </a:rPr>
              <a:t>mem2reg</a:t>
            </a:r>
            <a:r>
              <a:rPr lang="en-US" dirty="0" smtClean="0"/>
              <a:t> pass:</a:t>
            </a:r>
            <a:endParaRPr lang="en-US" dirty="0"/>
          </a:p>
        </p:txBody>
      </p:sp>
      <p:sp>
        <p:nvSpPr>
          <p:cNvPr id="8" name="Rectangle 7"/>
          <p:cNvSpPr/>
          <p:nvPr/>
        </p:nvSpPr>
        <p:spPr>
          <a:xfrm>
            <a:off x="345560" y="5136088"/>
            <a:ext cx="5191640" cy="1493372"/>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000"/>
            <a:r>
              <a:rPr lang="en-US" sz="1400" dirty="0" smtClean="0">
                <a:solidFill>
                  <a:srgbClr val="FFCC66"/>
                </a:solidFill>
                <a:latin typeface="Courier"/>
                <a:cs typeface="Courier"/>
              </a:rPr>
              <a:t>$&gt; opt -mem2reg </a:t>
            </a:r>
            <a:r>
              <a:rPr lang="en-US" sz="1400" dirty="0" err="1" smtClean="0">
                <a:solidFill>
                  <a:srgbClr val="FFCC66"/>
                </a:solidFill>
                <a:latin typeface="Courier"/>
                <a:cs typeface="Courier"/>
              </a:rPr>
              <a:t>const.bc</a:t>
            </a:r>
            <a:r>
              <a:rPr lang="en-US" sz="1400" dirty="0" smtClean="0">
                <a:solidFill>
                  <a:srgbClr val="FFCC66"/>
                </a:solidFill>
                <a:latin typeface="Courier"/>
                <a:cs typeface="Courier"/>
              </a:rPr>
              <a:t> &gt; </a:t>
            </a:r>
            <a:r>
              <a:rPr lang="en-US" sz="1400" dirty="0" err="1" smtClean="0">
                <a:solidFill>
                  <a:srgbClr val="FFCC66"/>
                </a:solidFill>
                <a:latin typeface="Courier"/>
                <a:cs typeface="Courier"/>
              </a:rPr>
              <a:t>const.reg.bc</a:t>
            </a:r>
            <a:endParaRPr lang="en-US" sz="1400" dirty="0" smtClean="0">
              <a:solidFill>
                <a:srgbClr val="FFCC66"/>
              </a:solidFill>
              <a:latin typeface="Courier"/>
              <a:cs typeface="Courier"/>
            </a:endParaRPr>
          </a:p>
          <a:p>
            <a:pPr marL="270000"/>
            <a:endParaRPr lang="en-US" sz="1400" dirty="0" smtClean="0">
              <a:solidFill>
                <a:srgbClr val="FFCC66"/>
              </a:solidFill>
              <a:latin typeface="Courier"/>
              <a:cs typeface="Courier"/>
            </a:endParaRPr>
          </a:p>
          <a:p>
            <a:pPr marL="270000"/>
            <a:r>
              <a:rPr lang="en-US" sz="1400" dirty="0" smtClean="0">
                <a:solidFill>
                  <a:srgbClr val="FFCC66"/>
                </a:solidFill>
                <a:latin typeface="Courier"/>
                <a:cs typeface="Courier"/>
              </a:rPr>
              <a:t>$&gt; opt –view-</a:t>
            </a:r>
            <a:r>
              <a:rPr lang="en-US" sz="1400" dirty="0" err="1" smtClean="0">
                <a:solidFill>
                  <a:srgbClr val="FFCC66"/>
                </a:solidFill>
                <a:latin typeface="Courier"/>
                <a:cs typeface="Courier"/>
              </a:rPr>
              <a:t>cfg</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const.reg.bc</a:t>
            </a:r>
            <a:endParaRPr lang="en-US" sz="1400" dirty="0" smtClean="0">
              <a:solidFill>
                <a:srgbClr val="FFCC66"/>
              </a:solidFill>
              <a:latin typeface="Courier"/>
              <a:cs typeface="Courier"/>
            </a:endParaRPr>
          </a:p>
        </p:txBody>
      </p:sp>
      <p:pic>
        <p:nvPicPr>
          <p:cNvPr id="9" name="Picture 8" descr="const.mem.pdf"/>
          <p:cNvPicPr>
            <a:picLocks noChangeAspect="1"/>
          </p:cNvPicPr>
          <p:nvPr/>
        </p:nvPicPr>
        <p:blipFill>
          <a:blip r:embed="rId2"/>
          <a:stretch>
            <a:fillRect/>
          </a:stretch>
        </p:blipFill>
        <p:spPr>
          <a:xfrm>
            <a:off x="5638800" y="4724400"/>
            <a:ext cx="3505200" cy="2133600"/>
          </a:xfrm>
          <a:prstGeom prst="rect">
            <a:avLst/>
          </a:prstGeom>
        </p:spPr>
      </p:pic>
      <p:sp>
        <p:nvSpPr>
          <p:cNvPr id="10" name="Rectangle 9"/>
          <p:cNvSpPr/>
          <p:nvPr/>
        </p:nvSpPr>
        <p:spPr>
          <a:xfrm>
            <a:off x="6652013" y="3300811"/>
            <a:ext cx="2034787" cy="1423589"/>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How could we further optimize this program?</a:t>
            </a:r>
            <a:endParaRPr lang="en-US" dirty="0">
              <a:solidFill>
                <a:schemeClr val="tx1"/>
              </a:solidFill>
            </a:endParaRPr>
          </a:p>
        </p:txBody>
      </p:sp>
      <p:sp>
        <p:nvSpPr>
          <p:cNvPr id="12" name="TextBox 11"/>
          <p:cNvSpPr txBox="1"/>
          <p:nvPr/>
        </p:nvSpPr>
        <p:spPr>
          <a:xfrm>
            <a:off x="457200" y="3226122"/>
            <a:ext cx="4201804" cy="1754327"/>
          </a:xfrm>
          <a:prstGeom prst="rect">
            <a:avLst/>
          </a:prstGeom>
          <a:noFill/>
        </p:spPr>
        <p:txBody>
          <a:bodyPr wrap="none" rtlCol="0">
            <a:spAutoFit/>
          </a:bodyPr>
          <a:lstStyle/>
          <a:p>
            <a:r>
              <a:rPr lang="en-US" dirty="0" smtClean="0">
                <a:latin typeface="Courier"/>
                <a:cs typeface="Courier"/>
              </a:rPr>
              <a:t>void main() {</a:t>
            </a:r>
          </a:p>
          <a:p>
            <a:r>
              <a:rPr lang="en-US" dirty="0" smtClean="0">
                <a:latin typeface="Courier"/>
                <a:cs typeface="Courier"/>
              </a:rPr>
              <a:t>  </a:t>
            </a:r>
            <a:r>
              <a:rPr lang="en-US" dirty="0" err="1" smtClean="0">
                <a:latin typeface="Courier"/>
                <a:cs typeface="Courier"/>
              </a:rPr>
              <a:t>int</a:t>
            </a:r>
            <a:r>
              <a:rPr lang="en-US" dirty="0" smtClean="0">
                <a:latin typeface="Courier"/>
                <a:cs typeface="Courier"/>
              </a:rPr>
              <a:t> c1 = 17;</a:t>
            </a:r>
          </a:p>
          <a:p>
            <a:r>
              <a:rPr lang="en-US" dirty="0" smtClean="0">
                <a:latin typeface="Courier"/>
                <a:cs typeface="Courier"/>
              </a:rPr>
              <a:t>  </a:t>
            </a:r>
            <a:r>
              <a:rPr lang="en-US" dirty="0" err="1" smtClean="0">
                <a:latin typeface="Courier"/>
                <a:cs typeface="Courier"/>
              </a:rPr>
              <a:t>int</a:t>
            </a:r>
            <a:r>
              <a:rPr lang="en-US" dirty="0" smtClean="0">
                <a:latin typeface="Courier"/>
                <a:cs typeface="Courier"/>
              </a:rPr>
              <a:t> c2 = 25;</a:t>
            </a:r>
          </a:p>
          <a:p>
            <a:r>
              <a:rPr lang="en-US" dirty="0" smtClean="0">
                <a:latin typeface="Courier"/>
                <a:cs typeface="Courier"/>
              </a:rPr>
              <a:t>  </a:t>
            </a:r>
            <a:r>
              <a:rPr lang="en-US" dirty="0" err="1" smtClean="0">
                <a:latin typeface="Courier"/>
                <a:cs typeface="Courier"/>
              </a:rPr>
              <a:t>int</a:t>
            </a:r>
            <a:r>
              <a:rPr lang="en-US" dirty="0" smtClean="0">
                <a:latin typeface="Courier"/>
                <a:cs typeface="Courier"/>
              </a:rPr>
              <a:t> c3 = c1 + c2;</a:t>
            </a:r>
          </a:p>
          <a:p>
            <a:r>
              <a:rPr lang="en-US" dirty="0" smtClean="0">
                <a:latin typeface="Courier"/>
                <a:cs typeface="Courier"/>
              </a:rPr>
              <a:t>  </a:t>
            </a:r>
            <a:r>
              <a:rPr lang="en-US" dirty="0" err="1" smtClean="0">
                <a:latin typeface="Courier"/>
                <a:cs typeface="Courier"/>
              </a:rPr>
              <a:t>printf("Value</a:t>
            </a:r>
            <a:r>
              <a:rPr lang="en-US" dirty="0" smtClean="0">
                <a:latin typeface="Courier"/>
                <a:cs typeface="Courier"/>
              </a:rPr>
              <a:t> = %</a:t>
            </a:r>
            <a:r>
              <a:rPr lang="en-US" dirty="0" err="1" smtClean="0">
                <a:latin typeface="Courier"/>
                <a:cs typeface="Courier"/>
              </a:rPr>
              <a:t>d\n</a:t>
            </a:r>
            <a:r>
              <a:rPr lang="en-US" dirty="0" smtClean="0">
                <a:latin typeface="Courier"/>
                <a:cs typeface="Courier"/>
              </a:rPr>
              <a:t>", c3);</a:t>
            </a:r>
          </a:p>
          <a:p>
            <a:r>
              <a:rPr lang="en-US" dirty="0" smtClean="0">
                <a:latin typeface="Courier"/>
                <a:cs typeface="Courier"/>
              </a:rPr>
              <a:t>}</a:t>
            </a:r>
            <a:endParaRPr lang="en-US" dirty="0">
              <a:latin typeface="Courier"/>
              <a:cs typeface="Courie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Why all this?</a:t>
            </a:r>
            <a:endParaRPr lang="en-US" dirty="0"/>
          </a:p>
        </p:txBody>
      </p:sp>
      <p:sp>
        <p:nvSpPr>
          <p:cNvPr id="4" name="Content Placeholder 3"/>
          <p:cNvSpPr>
            <a:spLocks noGrp="1"/>
          </p:cNvSpPr>
          <p:nvPr>
            <p:ph idx="1"/>
          </p:nvPr>
        </p:nvSpPr>
        <p:spPr>
          <a:xfrm>
            <a:off x="457199" y="1590452"/>
            <a:ext cx="5693229" cy="3834266"/>
          </a:xfrm>
        </p:spPr>
        <p:txBody>
          <a:bodyPr/>
          <a:lstStyle/>
          <a:p>
            <a:r>
              <a:rPr lang="en-US" dirty="0" smtClean="0"/>
              <a:t>Why should we study compilers?</a:t>
            </a:r>
          </a:p>
          <a:p>
            <a:endParaRPr lang="en-US" dirty="0" smtClean="0"/>
          </a:p>
          <a:p>
            <a:r>
              <a:rPr lang="en-US" dirty="0" smtClean="0"/>
              <a:t>What is LLVM?</a:t>
            </a:r>
          </a:p>
          <a:p>
            <a:endParaRPr lang="en-US" dirty="0" smtClean="0"/>
          </a:p>
          <a:p>
            <a:r>
              <a:rPr lang="en-US" dirty="0" smtClean="0"/>
              <a:t>Why should we study LLVM?</a:t>
            </a:r>
          </a:p>
          <a:p>
            <a:endParaRPr lang="en-US" dirty="0" smtClean="0"/>
          </a:p>
          <a:p>
            <a:r>
              <a:rPr lang="en-US" dirty="0" smtClean="0"/>
              <a:t>What will we learn about LLVM?</a:t>
            </a:r>
            <a:endParaRPr lang="en-US" dirty="0"/>
          </a:p>
        </p:txBody>
      </p:sp>
      <p:pic>
        <p:nvPicPr>
          <p:cNvPr id="5" name="Picture 4" descr="images.jpg"/>
          <p:cNvPicPr>
            <a:picLocks noChangeAspect="1"/>
          </p:cNvPicPr>
          <p:nvPr/>
        </p:nvPicPr>
        <p:blipFill>
          <a:blip r:embed="rId2"/>
          <a:stretch>
            <a:fillRect/>
          </a:stretch>
        </p:blipFill>
        <p:spPr>
          <a:xfrm>
            <a:off x="5715000" y="1282021"/>
            <a:ext cx="3429000" cy="484414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718111"/>
          </a:xfrm>
        </p:spPr>
        <p:txBody>
          <a:bodyPr/>
          <a:lstStyle/>
          <a:p>
            <a:r>
              <a:rPr lang="en-US" dirty="0" smtClean="0"/>
              <a:t>Constant Propagation</a:t>
            </a:r>
            <a:endParaRPr lang="en-US" dirty="0"/>
          </a:p>
        </p:txBody>
      </p:sp>
      <p:sp>
        <p:nvSpPr>
          <p:cNvPr id="5" name="Content Placeholder 2"/>
          <p:cNvSpPr>
            <a:spLocks noGrp="1"/>
          </p:cNvSpPr>
          <p:nvPr>
            <p:ph idx="1"/>
          </p:nvPr>
        </p:nvSpPr>
        <p:spPr>
          <a:xfrm>
            <a:off x="457200" y="1226338"/>
            <a:ext cx="8229600" cy="1955802"/>
          </a:xfrm>
        </p:spPr>
        <p:txBody>
          <a:bodyPr/>
          <a:lstStyle/>
          <a:p>
            <a:r>
              <a:rPr lang="en-US" dirty="0" smtClean="0"/>
              <a:t>We can fold the computation of expressions that are known at compilation time with the </a:t>
            </a:r>
            <a:r>
              <a:rPr lang="en-US" dirty="0" err="1" smtClean="0">
                <a:latin typeface="Courier"/>
                <a:cs typeface="Courier"/>
              </a:rPr>
              <a:t>constprop</a:t>
            </a:r>
            <a:r>
              <a:rPr lang="en-US" dirty="0" smtClean="0"/>
              <a:t> pass.</a:t>
            </a:r>
            <a:endParaRPr lang="en-US" dirty="0"/>
          </a:p>
        </p:txBody>
      </p:sp>
      <p:sp>
        <p:nvSpPr>
          <p:cNvPr id="7" name="Rectangle 6"/>
          <p:cNvSpPr/>
          <p:nvPr/>
        </p:nvSpPr>
        <p:spPr>
          <a:xfrm>
            <a:off x="345560" y="5136088"/>
            <a:ext cx="5473666" cy="1493372"/>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000"/>
            <a:r>
              <a:rPr lang="en-US" sz="1400" dirty="0" smtClean="0">
                <a:solidFill>
                  <a:srgbClr val="FFCC66"/>
                </a:solidFill>
                <a:latin typeface="Courier"/>
                <a:cs typeface="Courier"/>
              </a:rPr>
              <a:t>$&gt; opt -</a:t>
            </a:r>
            <a:r>
              <a:rPr lang="en-US" sz="1400" dirty="0" err="1" smtClean="0">
                <a:solidFill>
                  <a:srgbClr val="FFCC66"/>
                </a:solidFill>
                <a:latin typeface="Courier"/>
                <a:cs typeface="Courier"/>
              </a:rPr>
              <a:t>constprop</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const.reg.bc</a:t>
            </a:r>
            <a:r>
              <a:rPr lang="en-US" sz="1400" dirty="0" smtClean="0">
                <a:solidFill>
                  <a:srgbClr val="FFCC66"/>
                </a:solidFill>
                <a:latin typeface="Courier"/>
                <a:cs typeface="Courier"/>
              </a:rPr>
              <a:t> &gt; </a:t>
            </a:r>
            <a:r>
              <a:rPr lang="en-US" sz="1400" dirty="0" err="1" smtClean="0">
                <a:solidFill>
                  <a:srgbClr val="FFCC66"/>
                </a:solidFill>
                <a:latin typeface="Courier"/>
                <a:cs typeface="Courier"/>
              </a:rPr>
              <a:t>const.cp.bc</a:t>
            </a:r>
            <a:endParaRPr lang="en-US" sz="1400" dirty="0" smtClean="0">
              <a:solidFill>
                <a:srgbClr val="FFCC66"/>
              </a:solidFill>
              <a:latin typeface="Courier"/>
              <a:cs typeface="Courier"/>
            </a:endParaRPr>
          </a:p>
          <a:p>
            <a:pPr marL="270000"/>
            <a:endParaRPr lang="en-US" sz="1400" dirty="0" smtClean="0">
              <a:solidFill>
                <a:srgbClr val="FFCC66"/>
              </a:solidFill>
              <a:latin typeface="Courier"/>
              <a:cs typeface="Courier"/>
            </a:endParaRPr>
          </a:p>
          <a:p>
            <a:pPr marL="270000"/>
            <a:r>
              <a:rPr lang="en-US" sz="1400" dirty="0" smtClean="0">
                <a:solidFill>
                  <a:srgbClr val="FFCC66"/>
                </a:solidFill>
                <a:latin typeface="Courier"/>
                <a:cs typeface="Courier"/>
              </a:rPr>
              <a:t>$&gt; opt –view-</a:t>
            </a:r>
            <a:r>
              <a:rPr lang="en-US" sz="1400" dirty="0" err="1" smtClean="0">
                <a:solidFill>
                  <a:srgbClr val="FFCC66"/>
                </a:solidFill>
                <a:latin typeface="Courier"/>
                <a:cs typeface="Courier"/>
              </a:rPr>
              <a:t>cfg</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const.cp.bc</a:t>
            </a:r>
            <a:endParaRPr lang="en-US" sz="1400" dirty="0" smtClean="0">
              <a:solidFill>
                <a:srgbClr val="FFCC66"/>
              </a:solidFill>
              <a:latin typeface="Courier"/>
              <a:cs typeface="Courier"/>
            </a:endParaRPr>
          </a:p>
        </p:txBody>
      </p:sp>
      <p:pic>
        <p:nvPicPr>
          <p:cNvPr id="8" name="Picture 7" descr="const.mem.pdf"/>
          <p:cNvPicPr>
            <a:picLocks noChangeAspect="1"/>
          </p:cNvPicPr>
          <p:nvPr/>
        </p:nvPicPr>
        <p:blipFill>
          <a:blip r:embed="rId2"/>
          <a:stretch>
            <a:fillRect/>
          </a:stretch>
        </p:blipFill>
        <p:spPr>
          <a:xfrm>
            <a:off x="457200" y="2380523"/>
            <a:ext cx="3505200" cy="2133600"/>
          </a:xfrm>
          <a:prstGeom prst="rect">
            <a:avLst/>
          </a:prstGeom>
        </p:spPr>
      </p:pic>
      <p:sp>
        <p:nvSpPr>
          <p:cNvPr id="9" name="Rectangle 8"/>
          <p:cNvSpPr/>
          <p:nvPr/>
        </p:nvSpPr>
        <p:spPr>
          <a:xfrm>
            <a:off x="6876708" y="5205871"/>
            <a:ext cx="2034787" cy="1423589"/>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What is %1 in the left CFG? And what is i32 42 in the CFG on the right side?</a:t>
            </a:r>
            <a:endParaRPr lang="en-US" dirty="0">
              <a:solidFill>
                <a:schemeClr val="tx1"/>
              </a:solidFill>
            </a:endParaRPr>
          </a:p>
        </p:txBody>
      </p:sp>
      <p:pic>
        <p:nvPicPr>
          <p:cNvPr id="10" name="Picture 9" descr="const.constprop.pdf"/>
          <p:cNvPicPr>
            <a:picLocks noChangeAspect="1"/>
          </p:cNvPicPr>
          <p:nvPr/>
        </p:nvPicPr>
        <p:blipFill>
          <a:blip r:embed="rId3"/>
          <a:stretch>
            <a:fillRect/>
          </a:stretch>
        </p:blipFill>
        <p:spPr>
          <a:xfrm>
            <a:off x="4542695" y="2469423"/>
            <a:ext cx="4368800" cy="1955800"/>
          </a:xfrm>
          <a:prstGeom prst="rect">
            <a:avLst/>
          </a:prstGeom>
        </p:spPr>
      </p:pic>
      <p:pic>
        <p:nvPicPr>
          <p:cNvPr id="12" name="Picture 11" descr="blue_arrow1.png"/>
          <p:cNvPicPr>
            <a:picLocks noChangeAspect="1"/>
          </p:cNvPicPr>
          <p:nvPr/>
        </p:nvPicPr>
        <p:blipFill>
          <a:blip r:embed="rId4"/>
          <a:stretch>
            <a:fillRect/>
          </a:stretch>
        </p:blipFill>
        <p:spPr>
          <a:xfrm rot="333209">
            <a:off x="3642862" y="3100639"/>
            <a:ext cx="1251713" cy="50727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6" name="Picture 5" descr="cse.reg.pdf"/>
          <p:cNvPicPr>
            <a:picLocks noChangeAspect="1"/>
          </p:cNvPicPr>
          <p:nvPr/>
        </p:nvPicPr>
        <p:blipFill>
          <a:blip r:embed="rId2"/>
          <a:stretch>
            <a:fillRect/>
          </a:stretch>
        </p:blipFill>
        <p:spPr>
          <a:xfrm>
            <a:off x="2738385" y="992748"/>
            <a:ext cx="6405615" cy="5865252"/>
          </a:xfrm>
          <a:prstGeom prst="rect">
            <a:avLst/>
          </a:prstGeom>
        </p:spPr>
      </p:pic>
      <p:sp>
        <p:nvSpPr>
          <p:cNvPr id="2" name="Title 1"/>
          <p:cNvSpPr>
            <a:spLocks noGrp="1"/>
          </p:cNvSpPr>
          <p:nvPr>
            <p:ph type="title"/>
          </p:nvPr>
        </p:nvSpPr>
        <p:spPr/>
        <p:txBody>
          <a:bodyPr>
            <a:normAutofit/>
          </a:bodyPr>
          <a:lstStyle/>
          <a:p>
            <a:r>
              <a:rPr lang="en-US" dirty="0" smtClean="0"/>
              <a:t>One more: Common </a:t>
            </a:r>
            <a:r>
              <a:rPr lang="en-US" dirty="0" err="1" smtClean="0"/>
              <a:t>Subexpression</a:t>
            </a:r>
            <a:r>
              <a:rPr lang="en-US" dirty="0" smtClean="0"/>
              <a:t> Elimination</a:t>
            </a:r>
            <a:endParaRPr lang="en-US" dirty="0"/>
          </a:p>
        </p:txBody>
      </p:sp>
      <p:sp>
        <p:nvSpPr>
          <p:cNvPr id="4" name="TextBox 3"/>
          <p:cNvSpPr txBox="1"/>
          <p:nvPr/>
        </p:nvSpPr>
        <p:spPr>
          <a:xfrm>
            <a:off x="457200" y="1256108"/>
            <a:ext cx="3847803" cy="2462213"/>
          </a:xfrm>
          <a:prstGeom prst="rect">
            <a:avLst/>
          </a:prstGeom>
          <a:noFill/>
        </p:spPr>
        <p:txBody>
          <a:bodyPr wrap="none" rtlCol="0">
            <a:spAutoFit/>
          </a:bodyPr>
          <a:lstStyle/>
          <a:p>
            <a:r>
              <a:rPr lang="en-US" sz="1400" dirty="0" smtClean="0">
                <a:latin typeface="Courier"/>
                <a:cs typeface="Courier"/>
              </a:rPr>
              <a:t>void </a:t>
            </a:r>
            <a:r>
              <a:rPr lang="en-US" sz="1400" dirty="0" err="1" smtClean="0">
                <a:latin typeface="Courier"/>
                <a:cs typeface="Courier"/>
              </a:rPr>
              <a:t>main(int</a:t>
            </a:r>
            <a:r>
              <a:rPr lang="en-US" sz="1400" dirty="0" smtClean="0">
                <a:latin typeface="Courier"/>
                <a:cs typeface="Courier"/>
              </a:rPr>
              <a:t> </a:t>
            </a:r>
            <a:r>
              <a:rPr lang="en-US" sz="1400" dirty="0" err="1" smtClean="0">
                <a:latin typeface="Courier"/>
                <a:cs typeface="Courier"/>
              </a:rPr>
              <a:t>argc</a:t>
            </a:r>
            <a:r>
              <a:rPr lang="en-US" sz="1400" dirty="0" smtClean="0">
                <a:latin typeface="Courier"/>
                <a:cs typeface="Courier"/>
              </a:rPr>
              <a:t>, char** </a:t>
            </a:r>
            <a:r>
              <a:rPr lang="en-US" sz="1400" dirty="0" err="1" smtClean="0">
                <a:latin typeface="Courier"/>
                <a:cs typeface="Courier"/>
              </a:rPr>
              <a:t>argv</a:t>
            </a:r>
            <a:r>
              <a:rPr lang="en-US" sz="1400" dirty="0" smtClean="0">
                <a:latin typeface="Courier"/>
                <a:cs typeface="Courier"/>
              </a:rPr>
              <a:t>) {</a:t>
            </a:r>
          </a:p>
          <a:p>
            <a:r>
              <a:rPr lang="en-US" sz="1400" dirty="0" smtClean="0">
                <a:latin typeface="Courier"/>
                <a:cs typeface="Courier"/>
              </a:rPr>
              <a:t>  char c1 = </a:t>
            </a:r>
            <a:r>
              <a:rPr lang="en-US" sz="1400" dirty="0" err="1" smtClean="0">
                <a:latin typeface="Courier"/>
                <a:cs typeface="Courier"/>
              </a:rPr>
              <a:t>argc</a:t>
            </a:r>
            <a:r>
              <a:rPr lang="en-US" sz="1400" dirty="0" smtClean="0">
                <a:latin typeface="Courier"/>
                <a:cs typeface="Courier"/>
              </a:rPr>
              <a:t> + 1;</a:t>
            </a:r>
          </a:p>
          <a:p>
            <a:r>
              <a:rPr lang="en-US" sz="1400" dirty="0" smtClean="0">
                <a:latin typeface="Courier"/>
                <a:cs typeface="Courier"/>
              </a:rPr>
              <a:t>  char c2 = </a:t>
            </a:r>
            <a:r>
              <a:rPr lang="en-US" sz="1400" dirty="0" err="1" smtClean="0">
                <a:latin typeface="Courier"/>
                <a:cs typeface="Courier"/>
              </a:rPr>
              <a:t>argc</a:t>
            </a:r>
            <a:r>
              <a:rPr lang="en-US" sz="1400" dirty="0" smtClean="0">
                <a:latin typeface="Courier"/>
                <a:cs typeface="Courier"/>
              </a:rPr>
              <a:t> - 1;</a:t>
            </a:r>
          </a:p>
          <a:p>
            <a:r>
              <a:rPr lang="en-US" sz="1400" dirty="0" smtClean="0">
                <a:latin typeface="Courier"/>
                <a:cs typeface="Courier"/>
              </a:rPr>
              <a:t>  char c3 = c1 + c2;</a:t>
            </a:r>
          </a:p>
          <a:p>
            <a:r>
              <a:rPr lang="en-US" sz="1400" dirty="0" smtClean="0">
                <a:latin typeface="Courier"/>
                <a:cs typeface="Courier"/>
              </a:rPr>
              <a:t>  char c4 = c1 + c2;</a:t>
            </a:r>
          </a:p>
          <a:p>
            <a:r>
              <a:rPr lang="en-US" sz="1400" dirty="0" smtClean="0">
                <a:latin typeface="Courier"/>
                <a:cs typeface="Courier"/>
              </a:rPr>
              <a:t>  char c5 = c4 * 4;</a:t>
            </a:r>
          </a:p>
          <a:p>
            <a:r>
              <a:rPr lang="en-US" sz="1400" dirty="0" smtClean="0">
                <a:latin typeface="Courier"/>
                <a:cs typeface="Courier"/>
              </a:rPr>
              <a:t>  if (</a:t>
            </a:r>
            <a:r>
              <a:rPr lang="en-US" sz="1400" dirty="0" err="1" smtClean="0">
                <a:latin typeface="Courier"/>
                <a:cs typeface="Courier"/>
              </a:rPr>
              <a:t>argc</a:t>
            </a:r>
            <a:r>
              <a:rPr lang="en-US" sz="1400" dirty="0" smtClean="0">
                <a:latin typeface="Courier"/>
                <a:cs typeface="Courier"/>
              </a:rPr>
              <a:t> % 2)</a:t>
            </a:r>
          </a:p>
          <a:p>
            <a:r>
              <a:rPr lang="en-US" sz="1400" dirty="0" smtClean="0">
                <a:latin typeface="Courier"/>
                <a:cs typeface="Courier"/>
              </a:rPr>
              <a:t>    </a:t>
            </a:r>
            <a:r>
              <a:rPr lang="en-US" sz="1400" dirty="0" err="1" smtClean="0">
                <a:latin typeface="Courier"/>
                <a:cs typeface="Courier"/>
              </a:rPr>
              <a:t>printf("Value</a:t>
            </a:r>
            <a:r>
              <a:rPr lang="en-US" sz="1400" dirty="0" smtClean="0">
                <a:latin typeface="Courier"/>
                <a:cs typeface="Courier"/>
              </a:rPr>
              <a:t> = %</a:t>
            </a:r>
            <a:r>
              <a:rPr lang="en-US" sz="1400" dirty="0" err="1" smtClean="0">
                <a:latin typeface="Courier"/>
                <a:cs typeface="Courier"/>
              </a:rPr>
              <a:t>d\n</a:t>
            </a:r>
            <a:r>
              <a:rPr lang="en-US" sz="1400" dirty="0" smtClean="0">
                <a:latin typeface="Courier"/>
                <a:cs typeface="Courier"/>
              </a:rPr>
              <a:t>", c3);</a:t>
            </a:r>
          </a:p>
          <a:p>
            <a:r>
              <a:rPr lang="en-US" sz="1400" dirty="0" smtClean="0">
                <a:latin typeface="Courier"/>
                <a:cs typeface="Courier"/>
              </a:rPr>
              <a:t>  else</a:t>
            </a:r>
          </a:p>
          <a:p>
            <a:r>
              <a:rPr lang="en-US" sz="1400" dirty="0" smtClean="0">
                <a:latin typeface="Courier"/>
                <a:cs typeface="Courier"/>
              </a:rPr>
              <a:t>    </a:t>
            </a:r>
            <a:r>
              <a:rPr lang="en-US" sz="1400" dirty="0" err="1" smtClean="0">
                <a:latin typeface="Courier"/>
                <a:cs typeface="Courier"/>
              </a:rPr>
              <a:t>printf("Value</a:t>
            </a:r>
            <a:r>
              <a:rPr lang="en-US" sz="1400" dirty="0" smtClean="0">
                <a:latin typeface="Courier"/>
                <a:cs typeface="Courier"/>
              </a:rPr>
              <a:t> = %</a:t>
            </a:r>
            <a:r>
              <a:rPr lang="en-US" sz="1400" dirty="0" err="1" smtClean="0">
                <a:latin typeface="Courier"/>
                <a:cs typeface="Courier"/>
              </a:rPr>
              <a:t>d\n</a:t>
            </a:r>
            <a:r>
              <a:rPr lang="en-US" sz="1400" dirty="0" smtClean="0">
                <a:latin typeface="Courier"/>
                <a:cs typeface="Courier"/>
              </a:rPr>
              <a:t>", c5);</a:t>
            </a:r>
          </a:p>
          <a:p>
            <a:r>
              <a:rPr lang="en-US" sz="1400" dirty="0" smtClean="0">
                <a:latin typeface="Courier"/>
                <a:cs typeface="Courier"/>
              </a:rPr>
              <a:t>}</a:t>
            </a:r>
            <a:endParaRPr lang="en-US" sz="1400" dirty="0">
              <a:latin typeface="Courier"/>
              <a:cs typeface="Courier"/>
            </a:endParaRPr>
          </a:p>
        </p:txBody>
      </p:sp>
      <p:sp>
        <p:nvSpPr>
          <p:cNvPr id="5" name="Rectangle 4"/>
          <p:cNvSpPr/>
          <p:nvPr/>
        </p:nvSpPr>
        <p:spPr>
          <a:xfrm>
            <a:off x="345560" y="5536578"/>
            <a:ext cx="4235359" cy="1321422"/>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000"/>
            <a:r>
              <a:rPr lang="en-US" sz="1200" dirty="0" smtClean="0">
                <a:solidFill>
                  <a:srgbClr val="FFCC66"/>
                </a:solidFill>
                <a:latin typeface="Courier"/>
                <a:cs typeface="Courier"/>
              </a:rPr>
              <a:t>$&gt; clang -</a:t>
            </a:r>
            <a:r>
              <a:rPr lang="en-US" sz="1200" dirty="0" err="1" smtClean="0">
                <a:solidFill>
                  <a:srgbClr val="FFCC66"/>
                </a:solidFill>
                <a:latin typeface="Courier"/>
                <a:cs typeface="Courier"/>
              </a:rPr>
              <a:t>c</a:t>
            </a:r>
            <a:r>
              <a:rPr lang="en-US" sz="1200" dirty="0" smtClean="0">
                <a:solidFill>
                  <a:srgbClr val="FFCC66"/>
                </a:solidFill>
                <a:latin typeface="Courier"/>
                <a:cs typeface="Courier"/>
              </a:rPr>
              <a:t> -emit-</a:t>
            </a:r>
            <a:r>
              <a:rPr lang="en-US" sz="1200" dirty="0" err="1" smtClean="0">
                <a:solidFill>
                  <a:srgbClr val="FFCC66"/>
                </a:solidFill>
                <a:latin typeface="Courier"/>
                <a:cs typeface="Courier"/>
              </a:rPr>
              <a:t>llvm</a:t>
            </a:r>
            <a:r>
              <a:rPr lang="en-US" sz="1200" dirty="0" smtClean="0">
                <a:solidFill>
                  <a:srgbClr val="FFCC66"/>
                </a:solidFill>
                <a:latin typeface="Courier"/>
                <a:cs typeface="Courier"/>
              </a:rPr>
              <a:t> </a:t>
            </a:r>
            <a:r>
              <a:rPr lang="en-US" sz="1200" dirty="0" err="1" smtClean="0">
                <a:solidFill>
                  <a:srgbClr val="FFCC66"/>
                </a:solidFill>
                <a:latin typeface="Courier"/>
                <a:cs typeface="Courier"/>
              </a:rPr>
              <a:t>cse.c</a:t>
            </a:r>
            <a:r>
              <a:rPr lang="en-US" sz="1200" dirty="0" smtClean="0">
                <a:solidFill>
                  <a:srgbClr val="FFCC66"/>
                </a:solidFill>
                <a:latin typeface="Courier"/>
                <a:cs typeface="Courier"/>
              </a:rPr>
              <a:t> -</a:t>
            </a:r>
            <a:r>
              <a:rPr lang="en-US" sz="1200" dirty="0" err="1" smtClean="0">
                <a:solidFill>
                  <a:srgbClr val="FFCC66"/>
                </a:solidFill>
                <a:latin typeface="Courier"/>
                <a:cs typeface="Courier"/>
              </a:rPr>
              <a:t>o</a:t>
            </a:r>
            <a:r>
              <a:rPr lang="en-US" sz="1200" dirty="0" smtClean="0">
                <a:solidFill>
                  <a:srgbClr val="FFCC66"/>
                </a:solidFill>
                <a:latin typeface="Courier"/>
                <a:cs typeface="Courier"/>
              </a:rPr>
              <a:t> </a:t>
            </a:r>
            <a:r>
              <a:rPr lang="en-US" sz="1200" dirty="0" err="1" smtClean="0">
                <a:solidFill>
                  <a:srgbClr val="FFCC66"/>
                </a:solidFill>
                <a:latin typeface="Courier"/>
                <a:cs typeface="Courier"/>
              </a:rPr>
              <a:t>cse.bc</a:t>
            </a:r>
            <a:endParaRPr lang="en-US" sz="1200" dirty="0" smtClean="0">
              <a:solidFill>
                <a:srgbClr val="FFCC66"/>
              </a:solidFill>
              <a:latin typeface="Courier"/>
              <a:cs typeface="Courier"/>
            </a:endParaRPr>
          </a:p>
          <a:p>
            <a:pPr marL="270000"/>
            <a:endParaRPr lang="en-US" sz="1200" dirty="0" smtClean="0">
              <a:solidFill>
                <a:srgbClr val="FFCC66"/>
              </a:solidFill>
              <a:latin typeface="Courier"/>
              <a:cs typeface="Courier"/>
            </a:endParaRPr>
          </a:p>
          <a:p>
            <a:pPr marL="270000"/>
            <a:r>
              <a:rPr lang="en-US" sz="1200" dirty="0" smtClean="0">
                <a:solidFill>
                  <a:srgbClr val="FFCC66"/>
                </a:solidFill>
                <a:latin typeface="Courier"/>
                <a:cs typeface="Courier"/>
              </a:rPr>
              <a:t>$&gt; opt –mem2reg </a:t>
            </a:r>
            <a:r>
              <a:rPr lang="en-US" sz="1200" dirty="0" err="1" smtClean="0">
                <a:solidFill>
                  <a:srgbClr val="FFCC66"/>
                </a:solidFill>
                <a:latin typeface="Courier"/>
                <a:cs typeface="Courier"/>
              </a:rPr>
              <a:t>cse.bc</a:t>
            </a:r>
            <a:r>
              <a:rPr lang="en-US" sz="1200" dirty="0" smtClean="0">
                <a:solidFill>
                  <a:srgbClr val="FFCC66"/>
                </a:solidFill>
                <a:latin typeface="Courier"/>
                <a:cs typeface="Courier"/>
              </a:rPr>
              <a:t> -</a:t>
            </a:r>
            <a:r>
              <a:rPr lang="en-US" sz="1200" dirty="0" err="1" smtClean="0">
                <a:solidFill>
                  <a:srgbClr val="FFCC66"/>
                </a:solidFill>
                <a:latin typeface="Courier"/>
                <a:cs typeface="Courier"/>
              </a:rPr>
              <a:t>o</a:t>
            </a:r>
            <a:r>
              <a:rPr lang="en-US" sz="1200" dirty="0" smtClean="0">
                <a:solidFill>
                  <a:srgbClr val="FFCC66"/>
                </a:solidFill>
                <a:latin typeface="Courier"/>
                <a:cs typeface="Courier"/>
              </a:rPr>
              <a:t> </a:t>
            </a:r>
            <a:r>
              <a:rPr lang="en-US" sz="1200" dirty="0" err="1" smtClean="0">
                <a:solidFill>
                  <a:srgbClr val="FFCC66"/>
                </a:solidFill>
                <a:latin typeface="Courier"/>
                <a:cs typeface="Courier"/>
              </a:rPr>
              <a:t>cse.reg.bc</a:t>
            </a:r>
            <a:endParaRPr lang="en-US" sz="1200" dirty="0" smtClean="0">
              <a:solidFill>
                <a:srgbClr val="FFCC66"/>
              </a:solidFill>
              <a:latin typeface="Courier"/>
              <a:cs typeface="Courier"/>
            </a:endParaRPr>
          </a:p>
          <a:p>
            <a:pPr marL="270000"/>
            <a:endParaRPr lang="en-US" sz="1200" dirty="0" smtClean="0">
              <a:solidFill>
                <a:srgbClr val="FFCC66"/>
              </a:solidFill>
              <a:latin typeface="Courier"/>
              <a:cs typeface="Courier"/>
            </a:endParaRPr>
          </a:p>
          <a:p>
            <a:pPr marL="270000"/>
            <a:r>
              <a:rPr lang="en-US" sz="1200" dirty="0" smtClean="0">
                <a:solidFill>
                  <a:srgbClr val="FFCC66"/>
                </a:solidFill>
                <a:latin typeface="Courier"/>
                <a:cs typeface="Courier"/>
              </a:rPr>
              <a:t>$&gt; opt –view-</a:t>
            </a:r>
            <a:r>
              <a:rPr lang="en-US" sz="1200" dirty="0" err="1" smtClean="0">
                <a:solidFill>
                  <a:srgbClr val="FFCC66"/>
                </a:solidFill>
                <a:latin typeface="Courier"/>
                <a:cs typeface="Courier"/>
              </a:rPr>
              <a:t>cfg</a:t>
            </a:r>
            <a:r>
              <a:rPr lang="en-US" sz="1200" dirty="0" smtClean="0">
                <a:solidFill>
                  <a:srgbClr val="FFCC66"/>
                </a:solidFill>
                <a:latin typeface="Courier"/>
                <a:cs typeface="Courier"/>
              </a:rPr>
              <a:t> </a:t>
            </a:r>
            <a:r>
              <a:rPr lang="en-US" sz="1200" dirty="0" err="1" smtClean="0">
                <a:solidFill>
                  <a:srgbClr val="FFCC66"/>
                </a:solidFill>
                <a:latin typeface="Courier"/>
                <a:cs typeface="Courier"/>
              </a:rPr>
              <a:t>cse.reg.bc</a:t>
            </a:r>
            <a:endParaRPr lang="en-US" sz="1200" dirty="0" smtClean="0">
              <a:solidFill>
                <a:srgbClr val="FFCC66"/>
              </a:solidFill>
              <a:latin typeface="Courier"/>
              <a:cs typeface="Courier"/>
            </a:endParaRPr>
          </a:p>
        </p:txBody>
      </p:sp>
      <p:sp>
        <p:nvSpPr>
          <p:cNvPr id="7" name="Rectangle 6"/>
          <p:cNvSpPr/>
          <p:nvPr/>
        </p:nvSpPr>
        <p:spPr>
          <a:xfrm>
            <a:off x="345560" y="3928789"/>
            <a:ext cx="1691867" cy="1221253"/>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How could we optimize this program?</a:t>
            </a:r>
            <a:endParaRPr lang="en-US" dirty="0">
              <a:solidFill>
                <a:schemeClr val="tx1"/>
              </a:solidFill>
            </a:endParaRPr>
          </a:p>
        </p:txBody>
      </p:sp>
      <p:sp>
        <p:nvSpPr>
          <p:cNvPr id="8" name="Rectangle 7"/>
          <p:cNvSpPr/>
          <p:nvPr/>
        </p:nvSpPr>
        <p:spPr>
          <a:xfrm>
            <a:off x="4872863" y="2675475"/>
            <a:ext cx="1993444" cy="5439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872863" y="2131477"/>
            <a:ext cx="1993444" cy="5439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0" name="Picture 9" descr="cse.cse.pdf"/>
          <p:cNvPicPr>
            <a:picLocks noChangeAspect="1"/>
          </p:cNvPicPr>
          <p:nvPr/>
        </p:nvPicPr>
        <p:blipFill>
          <a:blip r:embed="rId2"/>
          <a:stretch>
            <a:fillRect/>
          </a:stretch>
        </p:blipFill>
        <p:spPr>
          <a:xfrm>
            <a:off x="2054992" y="967410"/>
            <a:ext cx="7089008" cy="5965040"/>
          </a:xfrm>
          <a:prstGeom prst="rect">
            <a:avLst/>
          </a:prstGeom>
        </p:spPr>
      </p:pic>
      <p:sp>
        <p:nvSpPr>
          <p:cNvPr id="5" name="Title 1"/>
          <p:cNvSpPr>
            <a:spLocks noGrp="1"/>
          </p:cNvSpPr>
          <p:nvPr>
            <p:ph type="title"/>
          </p:nvPr>
        </p:nvSpPr>
        <p:spPr>
          <a:xfrm>
            <a:off x="457200" y="274638"/>
            <a:ext cx="8229600" cy="718111"/>
          </a:xfrm>
        </p:spPr>
        <p:txBody>
          <a:bodyPr>
            <a:normAutofit/>
          </a:bodyPr>
          <a:lstStyle/>
          <a:p>
            <a:r>
              <a:rPr lang="en-US" dirty="0" smtClean="0"/>
              <a:t>One more: Common </a:t>
            </a:r>
            <a:r>
              <a:rPr lang="en-US" dirty="0" err="1" smtClean="0"/>
              <a:t>Subexpression</a:t>
            </a:r>
            <a:r>
              <a:rPr lang="en-US" dirty="0" smtClean="0"/>
              <a:t> Elimination</a:t>
            </a:r>
            <a:endParaRPr lang="en-US" dirty="0"/>
          </a:p>
        </p:txBody>
      </p:sp>
      <p:sp>
        <p:nvSpPr>
          <p:cNvPr id="7" name="Rectangle 6"/>
          <p:cNvSpPr/>
          <p:nvPr/>
        </p:nvSpPr>
        <p:spPr>
          <a:xfrm>
            <a:off x="345560" y="5536578"/>
            <a:ext cx="4235359" cy="1321422"/>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000"/>
            <a:r>
              <a:rPr lang="en-US" sz="1200" dirty="0" smtClean="0">
                <a:solidFill>
                  <a:srgbClr val="FFCC66"/>
                </a:solidFill>
                <a:latin typeface="Courier"/>
                <a:cs typeface="Courier"/>
              </a:rPr>
              <a:t>$&gt; opt -early-</a:t>
            </a:r>
            <a:r>
              <a:rPr lang="en-US" sz="1200" dirty="0" err="1" smtClean="0">
                <a:solidFill>
                  <a:srgbClr val="FFCC66"/>
                </a:solidFill>
                <a:latin typeface="Courier"/>
                <a:cs typeface="Courier"/>
              </a:rPr>
              <a:t>cse</a:t>
            </a:r>
            <a:r>
              <a:rPr lang="en-US" sz="1200" dirty="0" smtClean="0">
                <a:solidFill>
                  <a:srgbClr val="FFCC66"/>
                </a:solidFill>
                <a:latin typeface="Courier"/>
                <a:cs typeface="Courier"/>
              </a:rPr>
              <a:t> </a:t>
            </a:r>
            <a:r>
              <a:rPr lang="en-US" sz="1200" dirty="0" err="1" smtClean="0">
                <a:solidFill>
                  <a:srgbClr val="FFCC66"/>
                </a:solidFill>
                <a:latin typeface="Courier"/>
                <a:cs typeface="Courier"/>
              </a:rPr>
              <a:t>cse.reg.bc</a:t>
            </a:r>
            <a:r>
              <a:rPr lang="en-US" sz="1200" dirty="0" smtClean="0">
                <a:solidFill>
                  <a:srgbClr val="FFCC66"/>
                </a:solidFill>
                <a:latin typeface="Courier"/>
                <a:cs typeface="Courier"/>
              </a:rPr>
              <a:t> &gt; </a:t>
            </a:r>
            <a:r>
              <a:rPr lang="en-US" sz="1200" dirty="0" err="1" smtClean="0">
                <a:solidFill>
                  <a:srgbClr val="FFCC66"/>
                </a:solidFill>
                <a:latin typeface="Courier"/>
                <a:cs typeface="Courier"/>
              </a:rPr>
              <a:t>cse.o.bc</a:t>
            </a:r>
            <a:endParaRPr lang="en-US" sz="1200" dirty="0" smtClean="0">
              <a:solidFill>
                <a:srgbClr val="FFCC66"/>
              </a:solidFill>
              <a:latin typeface="Courier"/>
              <a:cs typeface="Courier"/>
            </a:endParaRPr>
          </a:p>
          <a:p>
            <a:pPr marL="270000"/>
            <a:endParaRPr lang="en-US" sz="1200" dirty="0" smtClean="0">
              <a:solidFill>
                <a:srgbClr val="FFCC66"/>
              </a:solidFill>
              <a:latin typeface="Courier"/>
              <a:cs typeface="Courier"/>
            </a:endParaRPr>
          </a:p>
          <a:p>
            <a:pPr marL="270000"/>
            <a:r>
              <a:rPr lang="en-US" sz="1200" dirty="0" smtClean="0">
                <a:solidFill>
                  <a:srgbClr val="FFCC66"/>
                </a:solidFill>
                <a:latin typeface="Courier"/>
                <a:cs typeface="Courier"/>
              </a:rPr>
              <a:t>$&gt; opt –view-</a:t>
            </a:r>
            <a:r>
              <a:rPr lang="en-US" sz="1200" dirty="0" err="1" smtClean="0">
                <a:solidFill>
                  <a:srgbClr val="FFCC66"/>
                </a:solidFill>
                <a:latin typeface="Courier"/>
                <a:cs typeface="Courier"/>
              </a:rPr>
              <a:t>cfg</a:t>
            </a:r>
            <a:r>
              <a:rPr lang="en-US" sz="1200" dirty="0" smtClean="0">
                <a:solidFill>
                  <a:srgbClr val="FFCC66"/>
                </a:solidFill>
                <a:latin typeface="Courier"/>
                <a:cs typeface="Courier"/>
              </a:rPr>
              <a:t> </a:t>
            </a:r>
            <a:r>
              <a:rPr lang="en-US" sz="1200" dirty="0" err="1" smtClean="0">
                <a:solidFill>
                  <a:srgbClr val="FFCC66"/>
                </a:solidFill>
                <a:latin typeface="Courier"/>
                <a:cs typeface="Courier"/>
              </a:rPr>
              <a:t>cse.o.bc</a:t>
            </a:r>
            <a:endParaRPr lang="en-US" sz="1200" dirty="0" smtClean="0">
              <a:solidFill>
                <a:srgbClr val="FFCC66"/>
              </a:solidFill>
              <a:latin typeface="Courier"/>
              <a:cs typeface="Courier"/>
            </a:endParaRPr>
          </a:p>
        </p:txBody>
      </p:sp>
      <p:pic>
        <p:nvPicPr>
          <p:cNvPr id="11" name="Picture 10" descr="bb.pdf"/>
          <p:cNvPicPr>
            <a:picLocks noChangeAspect="1"/>
          </p:cNvPicPr>
          <p:nvPr/>
        </p:nvPicPr>
        <p:blipFill>
          <a:blip r:embed="rId3"/>
          <a:stretch>
            <a:fillRect/>
          </a:stretch>
        </p:blipFill>
        <p:spPr>
          <a:xfrm>
            <a:off x="928919" y="932775"/>
            <a:ext cx="2758892" cy="3858590"/>
          </a:xfrm>
          <a:prstGeom prst="rect">
            <a:avLst/>
          </a:prstGeom>
        </p:spPr>
      </p:pic>
      <p:sp>
        <p:nvSpPr>
          <p:cNvPr id="12" name="Right Arrow 11"/>
          <p:cNvSpPr/>
          <p:nvPr/>
        </p:nvSpPr>
        <p:spPr>
          <a:xfrm>
            <a:off x="3690326" y="2270154"/>
            <a:ext cx="460514" cy="228105"/>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6994933" y="1277006"/>
            <a:ext cx="1691867" cy="1221253"/>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Can you intuitively tell how CSE works?</a:t>
            </a:r>
            <a:endParaRPr lang="en-US" dirty="0">
              <a:solidFill>
                <a:schemeClr val="tx1"/>
              </a:solidFill>
            </a:endParaRPr>
          </a:p>
        </p:txBody>
      </p:sp>
      <p:sp>
        <p:nvSpPr>
          <p:cNvPr id="8" name="Rectangle 7"/>
          <p:cNvSpPr/>
          <p:nvPr/>
        </p:nvSpPr>
        <p:spPr>
          <a:xfrm>
            <a:off x="1240365" y="2611304"/>
            <a:ext cx="1993444" cy="543998"/>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LLVM Provides an Intermediate Representation</a:t>
            </a:r>
            <a:endParaRPr lang="en-US" dirty="0"/>
          </a:p>
        </p:txBody>
      </p:sp>
      <p:sp>
        <p:nvSpPr>
          <p:cNvPr id="3" name="Content Placeholder 2"/>
          <p:cNvSpPr>
            <a:spLocks noGrp="1"/>
          </p:cNvSpPr>
          <p:nvPr>
            <p:ph idx="1"/>
          </p:nvPr>
        </p:nvSpPr>
        <p:spPr>
          <a:xfrm>
            <a:off x="457200" y="1226337"/>
            <a:ext cx="8229600" cy="2554323"/>
          </a:xfrm>
        </p:spPr>
        <p:txBody>
          <a:bodyPr>
            <a:normAutofit/>
          </a:bodyPr>
          <a:lstStyle/>
          <a:p>
            <a:r>
              <a:rPr lang="en-US" dirty="0" smtClean="0"/>
              <a:t>LLVM represents programs, internally, via its own instruction set.</a:t>
            </a:r>
          </a:p>
          <a:p>
            <a:pPr lvl="1"/>
            <a:r>
              <a:rPr lang="en-US" dirty="0" smtClean="0"/>
              <a:t>The LLVM optimizations manipulate these </a:t>
            </a:r>
            <a:r>
              <a:rPr lang="en-US" dirty="0" err="1" smtClean="0"/>
              <a:t>bytecodes</a:t>
            </a:r>
            <a:r>
              <a:rPr lang="en-US" dirty="0" smtClean="0"/>
              <a:t>.</a:t>
            </a:r>
          </a:p>
          <a:p>
            <a:pPr lvl="1"/>
            <a:r>
              <a:rPr lang="en-US" dirty="0" smtClean="0"/>
              <a:t>We can program directly on them.</a:t>
            </a:r>
          </a:p>
          <a:p>
            <a:pPr lvl="1"/>
            <a:r>
              <a:rPr lang="en-US" dirty="0" smtClean="0"/>
              <a:t>We can also interpret them.</a:t>
            </a:r>
            <a:endParaRPr lang="en-US" dirty="0"/>
          </a:p>
        </p:txBody>
      </p:sp>
      <p:sp>
        <p:nvSpPr>
          <p:cNvPr id="4" name="TextBox 3"/>
          <p:cNvSpPr txBox="1"/>
          <p:nvPr/>
        </p:nvSpPr>
        <p:spPr>
          <a:xfrm>
            <a:off x="472521" y="3780662"/>
            <a:ext cx="3386063" cy="2062103"/>
          </a:xfrm>
          <a:prstGeom prst="rect">
            <a:avLst/>
          </a:prstGeom>
          <a:noFill/>
        </p:spPr>
        <p:txBody>
          <a:bodyPr wrap="none" rtlCol="0">
            <a:spAutoFit/>
          </a:bodyPr>
          <a:lstStyle/>
          <a:p>
            <a:r>
              <a:rPr lang="en-US" sz="1600" dirty="0" err="1" smtClean="0">
                <a:latin typeface="Courier"/>
                <a:cs typeface="Courier"/>
              </a:rPr>
              <a:t>int</a:t>
            </a:r>
            <a:r>
              <a:rPr lang="en-US" sz="1600" dirty="0" smtClean="0">
                <a:latin typeface="Courier"/>
                <a:cs typeface="Courier"/>
              </a:rPr>
              <a:t> </a:t>
            </a:r>
            <a:r>
              <a:rPr lang="en-US" sz="1600" dirty="0" err="1" smtClean="0">
                <a:latin typeface="Courier"/>
                <a:cs typeface="Courier"/>
              </a:rPr>
              <a:t>callee(const</a:t>
            </a:r>
            <a:r>
              <a:rPr lang="en-US" sz="1600" dirty="0" smtClean="0">
                <a:latin typeface="Courier"/>
                <a:cs typeface="Courier"/>
              </a:rPr>
              <a:t> </a:t>
            </a:r>
            <a:r>
              <a:rPr lang="en-US" sz="1600" dirty="0" err="1" smtClean="0">
                <a:latin typeface="Courier"/>
                <a:cs typeface="Courier"/>
              </a:rPr>
              <a:t>int</a:t>
            </a:r>
            <a:r>
              <a:rPr lang="en-US" sz="1600" dirty="0" smtClean="0">
                <a:latin typeface="Courier"/>
                <a:cs typeface="Courier"/>
              </a:rPr>
              <a:t>* X) {</a:t>
            </a:r>
          </a:p>
          <a:p>
            <a:r>
              <a:rPr lang="en-US" sz="1600" dirty="0" smtClean="0">
                <a:latin typeface="Courier"/>
                <a:cs typeface="Courier"/>
              </a:rPr>
              <a:t>  return *X + 1;</a:t>
            </a:r>
          </a:p>
          <a:p>
            <a:r>
              <a:rPr lang="en-US" sz="1600" dirty="0" smtClean="0">
                <a:latin typeface="Courier"/>
                <a:cs typeface="Courier"/>
              </a:rPr>
              <a:t>}</a:t>
            </a:r>
          </a:p>
          <a:p>
            <a:endParaRPr lang="en-US" sz="1600" dirty="0" smtClean="0">
              <a:latin typeface="Courier"/>
              <a:cs typeface="Courier"/>
            </a:endParaRPr>
          </a:p>
          <a:p>
            <a:r>
              <a:rPr lang="en-US" sz="1600" dirty="0" err="1" smtClean="0">
                <a:latin typeface="Courier"/>
                <a:cs typeface="Courier"/>
              </a:rPr>
              <a:t>int</a:t>
            </a:r>
            <a:r>
              <a:rPr lang="en-US" sz="1600" dirty="0" smtClean="0">
                <a:latin typeface="Courier"/>
                <a:cs typeface="Courier"/>
              </a:rPr>
              <a:t> main() {</a:t>
            </a:r>
          </a:p>
          <a:p>
            <a:r>
              <a:rPr lang="en-US" sz="1600" dirty="0" smtClean="0">
                <a:latin typeface="Courier"/>
                <a:cs typeface="Courier"/>
              </a:rPr>
              <a:t>  </a:t>
            </a:r>
            <a:r>
              <a:rPr lang="en-US" sz="1600" dirty="0" err="1" smtClean="0">
                <a:latin typeface="Courier"/>
                <a:cs typeface="Courier"/>
              </a:rPr>
              <a:t>int</a:t>
            </a:r>
            <a:r>
              <a:rPr lang="en-US" sz="1600" dirty="0" smtClean="0">
                <a:latin typeface="Courier"/>
                <a:cs typeface="Courier"/>
              </a:rPr>
              <a:t> T = 4;</a:t>
            </a:r>
          </a:p>
          <a:p>
            <a:r>
              <a:rPr lang="en-US" sz="1600" dirty="0" smtClean="0">
                <a:latin typeface="Courier"/>
                <a:cs typeface="Courier"/>
              </a:rPr>
              <a:t>  return </a:t>
            </a:r>
            <a:r>
              <a:rPr lang="en-US" sz="1600" dirty="0" err="1" smtClean="0">
                <a:latin typeface="Courier"/>
                <a:cs typeface="Courier"/>
              </a:rPr>
              <a:t>callee(&amp;T</a:t>
            </a:r>
            <a:r>
              <a:rPr lang="en-US" sz="1600" dirty="0" smtClean="0">
                <a:latin typeface="Courier"/>
                <a:cs typeface="Courier"/>
              </a:rPr>
              <a:t>);</a:t>
            </a:r>
          </a:p>
          <a:p>
            <a:r>
              <a:rPr lang="en-US" sz="1600" dirty="0" smtClean="0">
                <a:latin typeface="Courier"/>
                <a:cs typeface="Courier"/>
              </a:rPr>
              <a:t>}</a:t>
            </a:r>
            <a:endParaRPr lang="en-US" sz="1600" dirty="0">
              <a:latin typeface="Courier"/>
              <a:cs typeface="Courier"/>
            </a:endParaRPr>
          </a:p>
        </p:txBody>
      </p:sp>
      <p:sp>
        <p:nvSpPr>
          <p:cNvPr id="5" name="Rectangle 4"/>
          <p:cNvSpPr/>
          <p:nvPr/>
        </p:nvSpPr>
        <p:spPr>
          <a:xfrm>
            <a:off x="4075484" y="3780661"/>
            <a:ext cx="4611315" cy="2062104"/>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000"/>
            <a:r>
              <a:rPr lang="en-US" sz="1400" dirty="0" smtClean="0">
                <a:solidFill>
                  <a:srgbClr val="FFCC66"/>
                </a:solidFill>
                <a:latin typeface="Courier"/>
                <a:cs typeface="Courier"/>
              </a:rPr>
              <a:t>$&gt; clang –</a:t>
            </a:r>
            <a:r>
              <a:rPr lang="en-US" sz="1400" dirty="0" err="1" smtClean="0">
                <a:solidFill>
                  <a:srgbClr val="FFCC66"/>
                </a:solidFill>
                <a:latin typeface="Courier"/>
                <a:cs typeface="Courier"/>
              </a:rPr>
              <a:t>c</a:t>
            </a:r>
            <a:r>
              <a:rPr lang="en-US" sz="1400" dirty="0" smtClean="0">
                <a:solidFill>
                  <a:srgbClr val="FFCC66"/>
                </a:solidFill>
                <a:latin typeface="Courier"/>
                <a:cs typeface="Courier"/>
              </a:rPr>
              <a:t> –emit-</a:t>
            </a:r>
            <a:r>
              <a:rPr lang="en-US" sz="1400" dirty="0" err="1" smtClean="0">
                <a:solidFill>
                  <a:srgbClr val="FFCC66"/>
                </a:solidFill>
                <a:latin typeface="Courier"/>
                <a:cs typeface="Courier"/>
              </a:rPr>
              <a:t>llvm</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f.c</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o</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f.bc</a:t>
            </a:r>
            <a:endParaRPr lang="en-US" sz="1400" dirty="0" smtClean="0">
              <a:solidFill>
                <a:srgbClr val="FFCC66"/>
              </a:solidFill>
              <a:latin typeface="Courier"/>
              <a:cs typeface="Courier"/>
            </a:endParaRPr>
          </a:p>
          <a:p>
            <a:pPr marL="270000"/>
            <a:endParaRPr lang="en-US" sz="1400" dirty="0" smtClean="0">
              <a:solidFill>
                <a:srgbClr val="FFCC66"/>
              </a:solidFill>
              <a:latin typeface="Courier"/>
              <a:cs typeface="Courier"/>
            </a:endParaRPr>
          </a:p>
          <a:p>
            <a:pPr marL="270000"/>
            <a:r>
              <a:rPr lang="en-US" sz="1400" dirty="0" smtClean="0">
                <a:solidFill>
                  <a:srgbClr val="FFCC66"/>
                </a:solidFill>
                <a:latin typeface="Courier"/>
                <a:cs typeface="Courier"/>
              </a:rPr>
              <a:t>$&gt; opt –mem2reg </a:t>
            </a:r>
            <a:r>
              <a:rPr lang="en-US" sz="1400" dirty="0" err="1" smtClean="0">
                <a:solidFill>
                  <a:srgbClr val="FFCC66"/>
                </a:solidFill>
                <a:latin typeface="Courier"/>
                <a:cs typeface="Courier"/>
              </a:rPr>
              <a:t>f.bc</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o</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f.bc</a:t>
            </a:r>
            <a:endParaRPr lang="en-US" sz="1400" dirty="0" smtClean="0">
              <a:solidFill>
                <a:srgbClr val="FFCC66"/>
              </a:solidFill>
              <a:latin typeface="Courier"/>
              <a:cs typeface="Courier"/>
            </a:endParaRPr>
          </a:p>
          <a:p>
            <a:pPr marL="270000"/>
            <a:endParaRPr lang="en-US" sz="1400" dirty="0" smtClean="0">
              <a:solidFill>
                <a:srgbClr val="FFCC66"/>
              </a:solidFill>
              <a:latin typeface="Courier"/>
              <a:cs typeface="Courier"/>
            </a:endParaRPr>
          </a:p>
          <a:p>
            <a:pPr marL="270000"/>
            <a:r>
              <a:rPr lang="en-US" sz="1400" dirty="0" smtClean="0">
                <a:solidFill>
                  <a:srgbClr val="FFCC66"/>
                </a:solidFill>
                <a:latin typeface="Courier"/>
                <a:cs typeface="Courier"/>
              </a:rPr>
              <a:t>$&gt; </a:t>
            </a:r>
            <a:r>
              <a:rPr lang="en-US" sz="1400" dirty="0" err="1" smtClean="0">
                <a:solidFill>
                  <a:srgbClr val="FFCC66"/>
                </a:solidFill>
                <a:latin typeface="Courier"/>
                <a:cs typeface="Courier"/>
              </a:rPr>
              <a:t>llvm-dis</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f.bc</a:t>
            </a:r>
            <a:endParaRPr lang="en-US" sz="1400" dirty="0" smtClean="0">
              <a:solidFill>
                <a:srgbClr val="FFCC66"/>
              </a:solidFill>
              <a:latin typeface="Courier"/>
              <a:cs typeface="Courier"/>
            </a:endParaRPr>
          </a:p>
          <a:p>
            <a:pPr marL="270000"/>
            <a:endParaRPr lang="en-US" sz="1400" dirty="0" smtClean="0">
              <a:solidFill>
                <a:srgbClr val="FFCC66"/>
              </a:solidFill>
              <a:latin typeface="Courier"/>
              <a:cs typeface="Courier"/>
            </a:endParaRPr>
          </a:p>
          <a:p>
            <a:pPr marL="270000"/>
            <a:r>
              <a:rPr lang="en-US" sz="1400" dirty="0" smtClean="0">
                <a:solidFill>
                  <a:srgbClr val="FFCC66"/>
                </a:solidFill>
                <a:latin typeface="Courier"/>
                <a:cs typeface="Courier"/>
              </a:rPr>
              <a:t>$&gt; cat </a:t>
            </a:r>
            <a:r>
              <a:rPr lang="en-US" sz="1400" dirty="0" err="1" smtClean="0">
                <a:solidFill>
                  <a:srgbClr val="FFCC66"/>
                </a:solidFill>
                <a:latin typeface="Courier"/>
                <a:cs typeface="Courier"/>
              </a:rPr>
              <a:t>f.ll</a:t>
            </a:r>
            <a:endParaRPr lang="en-US" sz="1400" dirty="0" smtClean="0">
              <a:solidFill>
                <a:srgbClr val="FFCC66"/>
              </a:solidFill>
              <a:latin typeface="Courier"/>
              <a:cs typeface="Courier"/>
            </a:endParaRPr>
          </a:p>
        </p:txBody>
      </p:sp>
      <p:sp>
        <p:nvSpPr>
          <p:cNvPr id="6" name="TextBox 5"/>
          <p:cNvSpPr txBox="1"/>
          <p:nvPr/>
        </p:nvSpPr>
        <p:spPr>
          <a:xfrm>
            <a:off x="6351791" y="4873512"/>
            <a:ext cx="2533453" cy="1600438"/>
          </a:xfrm>
          <a:prstGeom prst="rect">
            <a:avLst/>
          </a:prstGeom>
          <a:solidFill>
            <a:schemeClr val="bg1"/>
          </a:solidFill>
          <a:ln>
            <a:solidFill>
              <a:schemeClr val="tx1"/>
            </a:solidFill>
          </a:ln>
        </p:spPr>
        <p:txBody>
          <a:bodyPr wrap="none" rtlCol="0">
            <a:spAutoFit/>
          </a:bodyPr>
          <a:lstStyle/>
          <a:p>
            <a:r>
              <a:rPr lang="en-US" sz="1400" dirty="0" smtClean="0"/>
              <a:t>; Function </a:t>
            </a:r>
            <a:r>
              <a:rPr lang="en-US" sz="1400" dirty="0" err="1" smtClean="0"/>
              <a:t>Attrs</a:t>
            </a:r>
            <a:r>
              <a:rPr lang="en-US" sz="1400" dirty="0" smtClean="0"/>
              <a:t>: </a:t>
            </a:r>
            <a:r>
              <a:rPr lang="en-US" sz="1400" dirty="0" err="1" smtClean="0"/>
              <a:t>nounwind</a:t>
            </a:r>
            <a:r>
              <a:rPr lang="en-US" sz="1400" dirty="0" smtClean="0"/>
              <a:t> </a:t>
            </a:r>
            <a:r>
              <a:rPr lang="en-US" sz="1400" dirty="0" err="1" smtClean="0"/>
              <a:t>ssp</a:t>
            </a:r>
            <a:endParaRPr lang="en-US" sz="1400" dirty="0" smtClean="0"/>
          </a:p>
          <a:p>
            <a:r>
              <a:rPr lang="en-US" sz="1400" dirty="0" smtClean="0"/>
              <a:t>define i32 @callee(i32* %X) #0 {</a:t>
            </a:r>
          </a:p>
          <a:p>
            <a:r>
              <a:rPr lang="en-US" sz="1400" dirty="0" smtClean="0"/>
              <a:t>entry:</a:t>
            </a:r>
          </a:p>
          <a:p>
            <a:r>
              <a:rPr lang="en-US" sz="1400" dirty="0" smtClean="0"/>
              <a:t>  %0 = load i32* %X, align 4</a:t>
            </a:r>
          </a:p>
          <a:p>
            <a:r>
              <a:rPr lang="en-US" sz="1400" dirty="0" smtClean="0"/>
              <a:t>  %add = add </a:t>
            </a:r>
            <a:r>
              <a:rPr lang="en-US" sz="1400" dirty="0" err="1" smtClean="0"/>
              <a:t>nsw</a:t>
            </a:r>
            <a:r>
              <a:rPr lang="en-US" sz="1400" dirty="0" smtClean="0"/>
              <a:t> i32 %0, 1</a:t>
            </a:r>
          </a:p>
          <a:p>
            <a:r>
              <a:rPr lang="en-US" sz="1400" dirty="0" smtClean="0"/>
              <a:t>  ret i32 %add</a:t>
            </a:r>
          </a:p>
          <a:p>
            <a:r>
              <a:rPr lang="en-US" sz="1400" dirty="0" smtClean="0"/>
              <a:t>}</a:t>
            </a:r>
            <a:endParaRPr lang="en-US" sz="1400" dirty="0"/>
          </a:p>
        </p:txBody>
      </p:sp>
      <p:pic>
        <p:nvPicPr>
          <p:cNvPr id="8" name="Picture 7" descr="curved_arrow1.gif"/>
          <p:cNvPicPr>
            <a:picLocks noChangeAspect="1"/>
          </p:cNvPicPr>
          <p:nvPr/>
        </p:nvPicPr>
        <p:blipFill>
          <a:blip r:embed="rId2"/>
          <a:stretch>
            <a:fillRect/>
          </a:stretch>
        </p:blipFill>
        <p:spPr>
          <a:xfrm rot="18098095">
            <a:off x="5311559" y="5196893"/>
            <a:ext cx="1190077" cy="1203126"/>
          </a:xfrm>
          <a:prstGeom prst="rect">
            <a:avLst/>
          </a:prstGeom>
        </p:spPr>
      </p:pic>
      <p:sp>
        <p:nvSpPr>
          <p:cNvPr id="9" name="TextBox 8"/>
          <p:cNvSpPr txBox="1"/>
          <p:nvPr/>
        </p:nvSpPr>
        <p:spPr>
          <a:xfrm>
            <a:off x="294335" y="3595994"/>
            <a:ext cx="325730" cy="369332"/>
          </a:xfrm>
          <a:prstGeom prst="rect">
            <a:avLst/>
          </a:prstGeom>
          <a:noFill/>
        </p:spPr>
        <p:txBody>
          <a:bodyPr wrap="none" rtlCol="0">
            <a:spAutoFit/>
          </a:bodyPr>
          <a:lstStyle/>
          <a:p>
            <a:r>
              <a:rPr lang="en-US" altLang="ja-JP" dirty="0" smtClean="0"/>
              <a:t>♤</a:t>
            </a:r>
            <a:endParaRPr lang="en-US" dirty="0"/>
          </a:p>
        </p:txBody>
      </p:sp>
      <p:sp>
        <p:nvSpPr>
          <p:cNvPr id="10" name="TextBox 9"/>
          <p:cNvSpPr txBox="1"/>
          <p:nvPr/>
        </p:nvSpPr>
        <p:spPr>
          <a:xfrm>
            <a:off x="0" y="6550223"/>
            <a:ext cx="8164857" cy="307777"/>
          </a:xfrm>
          <a:prstGeom prst="rect">
            <a:avLst/>
          </a:prstGeom>
          <a:noFill/>
        </p:spPr>
        <p:txBody>
          <a:bodyPr wrap="none" rtlCol="0">
            <a:spAutoFit/>
          </a:bodyPr>
          <a:lstStyle/>
          <a:p>
            <a:r>
              <a:rPr lang="en-US" altLang="ja-JP" sz="1400" baseline="30000" dirty="0" smtClean="0"/>
              <a:t>♤</a:t>
            </a:r>
            <a:r>
              <a:rPr lang="en-US" sz="1400" dirty="0" smtClean="0"/>
              <a:t>: Example taken from the slides of Gennady </a:t>
            </a:r>
            <a:r>
              <a:rPr lang="en-US" sz="1400" dirty="0" err="1" smtClean="0"/>
              <a:t>Pekhimenko</a:t>
            </a:r>
            <a:r>
              <a:rPr lang="en-US" sz="1400" dirty="0" smtClean="0"/>
              <a:t> "The LLVM Compiler Framework and Infrastructure"</a:t>
            </a:r>
            <a:endParaRPr lang="en-US" sz="1400" dirty="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LLVM </a:t>
            </a:r>
            <a:r>
              <a:rPr lang="en-US" dirty="0" err="1" smtClean="0"/>
              <a:t>Bytecodes</a:t>
            </a:r>
            <a:r>
              <a:rPr lang="en-US" dirty="0" smtClean="0"/>
              <a:t> are Interpretable</a:t>
            </a:r>
            <a:endParaRPr lang="en-US" dirty="0"/>
          </a:p>
        </p:txBody>
      </p:sp>
      <p:sp>
        <p:nvSpPr>
          <p:cNvPr id="3" name="Content Placeholder 2"/>
          <p:cNvSpPr>
            <a:spLocks noGrp="1"/>
          </p:cNvSpPr>
          <p:nvPr>
            <p:ph idx="1"/>
          </p:nvPr>
        </p:nvSpPr>
        <p:spPr>
          <a:xfrm>
            <a:off x="457200" y="1226338"/>
            <a:ext cx="8229600" cy="3425650"/>
          </a:xfrm>
        </p:spPr>
        <p:txBody>
          <a:bodyPr>
            <a:normAutofit lnSpcReduction="10000"/>
          </a:bodyPr>
          <a:lstStyle/>
          <a:p>
            <a:r>
              <a:rPr lang="en-US" dirty="0" err="1" smtClean="0"/>
              <a:t>Bytecode</a:t>
            </a:r>
            <a:r>
              <a:rPr lang="en-US" dirty="0" smtClean="0"/>
              <a:t> is a form of instruction set designed for efficient execution by a software interpreter.</a:t>
            </a:r>
          </a:p>
          <a:p>
            <a:pPr lvl="1"/>
            <a:r>
              <a:rPr lang="en-US" dirty="0" smtClean="0"/>
              <a:t>They are portable!</a:t>
            </a:r>
          </a:p>
          <a:p>
            <a:pPr lvl="1"/>
            <a:r>
              <a:rPr lang="en-US" dirty="0" smtClean="0"/>
              <a:t>Example: Java </a:t>
            </a:r>
            <a:r>
              <a:rPr lang="en-US" dirty="0" err="1" smtClean="0"/>
              <a:t>bytecodes</a:t>
            </a:r>
            <a:r>
              <a:rPr lang="en-US" dirty="0" smtClean="0"/>
              <a:t>.</a:t>
            </a:r>
          </a:p>
          <a:p>
            <a:r>
              <a:rPr lang="en-US" dirty="0" smtClean="0"/>
              <a:t>The tool </a:t>
            </a:r>
            <a:r>
              <a:rPr lang="en-US" b="1" dirty="0" err="1" smtClean="0"/>
              <a:t>lli</a:t>
            </a:r>
            <a:r>
              <a:rPr lang="en-US" dirty="0" smtClean="0"/>
              <a:t> directly executes programs in LLVM </a:t>
            </a:r>
            <a:r>
              <a:rPr lang="en-US" dirty="0" err="1" smtClean="0"/>
              <a:t>bitcode</a:t>
            </a:r>
            <a:r>
              <a:rPr lang="en-US" dirty="0" smtClean="0"/>
              <a:t> format.</a:t>
            </a:r>
          </a:p>
          <a:p>
            <a:pPr lvl="1"/>
            <a:r>
              <a:rPr lang="en-US" dirty="0" err="1" smtClean="0"/>
              <a:t>lli</a:t>
            </a:r>
            <a:r>
              <a:rPr lang="en-US" dirty="0" smtClean="0"/>
              <a:t> may compile these </a:t>
            </a:r>
            <a:r>
              <a:rPr lang="en-US" dirty="0" err="1" smtClean="0"/>
              <a:t>bytecodes</a:t>
            </a:r>
            <a:r>
              <a:rPr lang="en-US" dirty="0" smtClean="0"/>
              <a:t> just-in-time, if a JIT is available.</a:t>
            </a:r>
            <a:endParaRPr lang="en-US" dirty="0"/>
          </a:p>
        </p:txBody>
      </p:sp>
      <p:sp>
        <p:nvSpPr>
          <p:cNvPr id="4" name="Rectangle 3"/>
          <p:cNvSpPr/>
          <p:nvPr/>
        </p:nvSpPr>
        <p:spPr>
          <a:xfrm>
            <a:off x="3189510" y="4651988"/>
            <a:ext cx="5512055" cy="1772189"/>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000"/>
            <a:r>
              <a:rPr lang="en-US" sz="1400" dirty="0" smtClean="0">
                <a:solidFill>
                  <a:srgbClr val="FFCC66"/>
                </a:solidFill>
                <a:latin typeface="Courier"/>
                <a:cs typeface="Courier"/>
              </a:rPr>
              <a:t>$&gt; echo "</a:t>
            </a:r>
            <a:r>
              <a:rPr lang="en-US" sz="1400" dirty="0" err="1" smtClean="0">
                <a:solidFill>
                  <a:srgbClr val="FFCC66"/>
                </a:solidFill>
                <a:latin typeface="Courier"/>
                <a:cs typeface="Courier"/>
              </a:rPr>
              <a:t>int</a:t>
            </a:r>
            <a:r>
              <a:rPr lang="en-US" sz="1400" dirty="0" smtClean="0">
                <a:solidFill>
                  <a:srgbClr val="FFCC66"/>
                </a:solidFill>
                <a:latin typeface="Courier"/>
                <a:cs typeface="Courier"/>
              </a:rPr>
              <a:t> main() {</a:t>
            </a:r>
            <a:r>
              <a:rPr lang="en-US" sz="1400" dirty="0" err="1" smtClean="0">
                <a:solidFill>
                  <a:srgbClr val="FFCC66"/>
                </a:solidFill>
                <a:latin typeface="Courier"/>
                <a:cs typeface="Courier"/>
              </a:rPr>
              <a:t>printf(\"Oi\n</a:t>
            </a:r>
            <a:r>
              <a:rPr lang="en-US" sz="1400" dirty="0" smtClean="0">
                <a:solidFill>
                  <a:srgbClr val="FFCC66"/>
                </a:solidFill>
                <a:latin typeface="Courier"/>
                <a:cs typeface="Courier"/>
              </a:rPr>
              <a:t>\");}" &gt; </a:t>
            </a:r>
            <a:r>
              <a:rPr lang="en-US" sz="1400" dirty="0" err="1" smtClean="0">
                <a:solidFill>
                  <a:srgbClr val="FFCC66"/>
                </a:solidFill>
                <a:latin typeface="Courier"/>
                <a:cs typeface="Courier"/>
              </a:rPr>
              <a:t>t.c</a:t>
            </a:r>
            <a:endParaRPr lang="en-US" sz="1400" dirty="0" smtClean="0">
              <a:solidFill>
                <a:srgbClr val="FFCC66"/>
              </a:solidFill>
              <a:latin typeface="Courier"/>
              <a:cs typeface="Courier"/>
            </a:endParaRPr>
          </a:p>
          <a:p>
            <a:pPr marL="270000"/>
            <a:endParaRPr lang="en-US" sz="1400" dirty="0" smtClean="0">
              <a:solidFill>
                <a:srgbClr val="FFCC66"/>
              </a:solidFill>
              <a:latin typeface="Courier"/>
              <a:cs typeface="Courier"/>
            </a:endParaRPr>
          </a:p>
          <a:p>
            <a:pPr marL="270000"/>
            <a:r>
              <a:rPr lang="en-US" sz="1400" dirty="0" smtClean="0">
                <a:solidFill>
                  <a:srgbClr val="FFCC66"/>
                </a:solidFill>
                <a:latin typeface="Courier"/>
                <a:cs typeface="Courier"/>
              </a:rPr>
              <a:t>$&gt; clang -</a:t>
            </a:r>
            <a:r>
              <a:rPr lang="en-US" sz="1400" dirty="0" err="1" smtClean="0">
                <a:solidFill>
                  <a:srgbClr val="FFCC66"/>
                </a:solidFill>
                <a:latin typeface="Courier"/>
                <a:cs typeface="Courier"/>
              </a:rPr>
              <a:t>c</a:t>
            </a:r>
            <a:r>
              <a:rPr lang="en-US" sz="1400" dirty="0" smtClean="0">
                <a:solidFill>
                  <a:srgbClr val="FFCC66"/>
                </a:solidFill>
                <a:latin typeface="Courier"/>
                <a:cs typeface="Courier"/>
              </a:rPr>
              <a:t> -emit-</a:t>
            </a:r>
            <a:r>
              <a:rPr lang="en-US" sz="1400" dirty="0" err="1" smtClean="0">
                <a:solidFill>
                  <a:srgbClr val="FFCC66"/>
                </a:solidFill>
                <a:latin typeface="Courier"/>
                <a:cs typeface="Courier"/>
              </a:rPr>
              <a:t>llvm</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t.c</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o</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t.bc</a:t>
            </a:r>
            <a:endParaRPr lang="en-US" sz="1400" dirty="0" smtClean="0">
              <a:solidFill>
                <a:srgbClr val="FFCC66"/>
              </a:solidFill>
              <a:latin typeface="Courier"/>
              <a:cs typeface="Courier"/>
            </a:endParaRPr>
          </a:p>
          <a:p>
            <a:pPr marL="270000"/>
            <a:endParaRPr lang="en-US" sz="1400" dirty="0" smtClean="0">
              <a:solidFill>
                <a:srgbClr val="FFCC66"/>
              </a:solidFill>
              <a:latin typeface="Courier"/>
              <a:cs typeface="Courier"/>
            </a:endParaRPr>
          </a:p>
          <a:p>
            <a:pPr marL="270000"/>
            <a:r>
              <a:rPr lang="en-US" sz="1400" dirty="0" smtClean="0">
                <a:solidFill>
                  <a:srgbClr val="FFCC66"/>
                </a:solidFill>
                <a:latin typeface="Courier"/>
                <a:cs typeface="Courier"/>
              </a:rPr>
              <a:t>$&gt; </a:t>
            </a:r>
            <a:r>
              <a:rPr lang="en-US" sz="1400" dirty="0" err="1" smtClean="0">
                <a:solidFill>
                  <a:srgbClr val="FFCC66"/>
                </a:solidFill>
                <a:latin typeface="Courier"/>
                <a:cs typeface="Courier"/>
              </a:rPr>
              <a:t>lli</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t.bc</a:t>
            </a:r>
            <a:endParaRPr lang="en-US" sz="1400" dirty="0" smtClean="0">
              <a:solidFill>
                <a:srgbClr val="FFCC66"/>
              </a:solidFill>
              <a:latin typeface="Courier"/>
              <a:cs typeface="Couri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the LLVM IR Look Like?</a:t>
            </a:r>
            <a:endParaRPr lang="en-US" dirty="0"/>
          </a:p>
        </p:txBody>
      </p:sp>
      <p:sp>
        <p:nvSpPr>
          <p:cNvPr id="3" name="Content Placeholder 2"/>
          <p:cNvSpPr>
            <a:spLocks noGrp="1"/>
          </p:cNvSpPr>
          <p:nvPr>
            <p:ph idx="1"/>
          </p:nvPr>
        </p:nvSpPr>
        <p:spPr>
          <a:xfrm>
            <a:off x="457200" y="1226338"/>
            <a:ext cx="6231911" cy="4899826"/>
          </a:xfrm>
        </p:spPr>
        <p:txBody>
          <a:bodyPr/>
          <a:lstStyle/>
          <a:p>
            <a:r>
              <a:rPr lang="en-US" dirty="0" smtClean="0"/>
              <a:t>RISC instruction set, with usual </a:t>
            </a:r>
            <a:r>
              <a:rPr lang="en-US" dirty="0" err="1" smtClean="0"/>
              <a:t>opcodes</a:t>
            </a:r>
            <a:endParaRPr lang="en-US" dirty="0" smtClean="0"/>
          </a:p>
          <a:p>
            <a:pPr lvl="1"/>
            <a:r>
              <a:rPr lang="en-US" dirty="0" smtClean="0"/>
              <a:t>add, </a:t>
            </a:r>
            <a:r>
              <a:rPr lang="en-US" dirty="0" err="1" smtClean="0"/>
              <a:t>mul</a:t>
            </a:r>
            <a:r>
              <a:rPr lang="en-US" dirty="0" smtClean="0"/>
              <a:t>, or, shift, branch, load, store, etc</a:t>
            </a:r>
          </a:p>
          <a:p>
            <a:r>
              <a:rPr lang="en-US" dirty="0" smtClean="0"/>
              <a:t>Typed representation.</a:t>
            </a:r>
          </a:p>
          <a:p>
            <a:endParaRPr lang="en-US" dirty="0" smtClean="0"/>
          </a:p>
          <a:p>
            <a:pPr>
              <a:buNone/>
            </a:pPr>
            <a:endParaRPr lang="en-US" dirty="0" smtClean="0"/>
          </a:p>
          <a:p>
            <a:r>
              <a:rPr lang="en-US" dirty="0" smtClean="0"/>
              <a:t>Static Single Assignment format</a:t>
            </a:r>
          </a:p>
          <a:p>
            <a:pPr lvl="1"/>
            <a:r>
              <a:rPr lang="en-US" dirty="0" smtClean="0"/>
              <a:t>Each variable noun has only one definition in the program code.</a:t>
            </a:r>
          </a:p>
          <a:p>
            <a:r>
              <a:rPr lang="en-US" dirty="0" smtClean="0"/>
              <a:t>Control flow is represented              explicitly.</a:t>
            </a:r>
            <a:endParaRPr lang="en-US" dirty="0"/>
          </a:p>
        </p:txBody>
      </p:sp>
      <p:sp>
        <p:nvSpPr>
          <p:cNvPr id="4" name="TextBox 3"/>
          <p:cNvSpPr txBox="1"/>
          <p:nvPr/>
        </p:nvSpPr>
        <p:spPr>
          <a:xfrm>
            <a:off x="915507" y="2673053"/>
            <a:ext cx="3786238" cy="923330"/>
          </a:xfrm>
          <a:prstGeom prst="rect">
            <a:avLst/>
          </a:prstGeom>
          <a:noFill/>
        </p:spPr>
        <p:txBody>
          <a:bodyPr wrap="none" rtlCol="0">
            <a:spAutoFit/>
          </a:bodyPr>
          <a:lstStyle/>
          <a:p>
            <a:r>
              <a:rPr lang="en-US" dirty="0" smtClean="0">
                <a:latin typeface="Courier"/>
                <a:cs typeface="Courier"/>
              </a:rPr>
              <a:t>%0 = load </a:t>
            </a:r>
            <a:r>
              <a:rPr lang="en-US" b="1" dirty="0" smtClean="0">
                <a:latin typeface="Courier"/>
                <a:cs typeface="Courier"/>
              </a:rPr>
              <a:t>i32*</a:t>
            </a:r>
            <a:r>
              <a:rPr lang="en-US" dirty="0" smtClean="0">
                <a:latin typeface="Courier"/>
                <a:cs typeface="Courier"/>
              </a:rPr>
              <a:t> %X, align 4</a:t>
            </a:r>
          </a:p>
          <a:p>
            <a:r>
              <a:rPr lang="en-US" dirty="0" smtClean="0">
                <a:latin typeface="Courier"/>
                <a:cs typeface="Courier"/>
              </a:rPr>
              <a:t>%add = add </a:t>
            </a:r>
            <a:r>
              <a:rPr lang="en-US" dirty="0" err="1" smtClean="0">
                <a:latin typeface="Courier"/>
                <a:cs typeface="Courier"/>
              </a:rPr>
              <a:t>nsw</a:t>
            </a:r>
            <a:r>
              <a:rPr lang="en-US" dirty="0" smtClean="0">
                <a:latin typeface="Courier"/>
                <a:cs typeface="Courier"/>
              </a:rPr>
              <a:t> </a:t>
            </a:r>
            <a:r>
              <a:rPr lang="en-US" b="1" dirty="0" smtClean="0">
                <a:latin typeface="Courier"/>
                <a:cs typeface="Courier"/>
              </a:rPr>
              <a:t>i32</a:t>
            </a:r>
            <a:r>
              <a:rPr lang="en-US" dirty="0" smtClean="0">
                <a:latin typeface="Courier"/>
                <a:cs typeface="Courier"/>
              </a:rPr>
              <a:t> %0, 1</a:t>
            </a:r>
          </a:p>
          <a:p>
            <a:r>
              <a:rPr lang="en-US" dirty="0" smtClean="0">
                <a:latin typeface="Courier"/>
                <a:cs typeface="Courier"/>
              </a:rPr>
              <a:t>ret </a:t>
            </a:r>
            <a:r>
              <a:rPr lang="en-US" b="1" dirty="0" smtClean="0">
                <a:latin typeface="Courier"/>
                <a:cs typeface="Courier"/>
              </a:rPr>
              <a:t>i32</a:t>
            </a:r>
            <a:r>
              <a:rPr lang="en-US" dirty="0" smtClean="0">
                <a:latin typeface="Courier"/>
                <a:cs typeface="Courier"/>
              </a:rPr>
              <a:t> %add</a:t>
            </a:r>
            <a:endParaRPr lang="en-US" dirty="0">
              <a:latin typeface="Courier"/>
              <a:cs typeface="Courier"/>
            </a:endParaRPr>
          </a:p>
        </p:txBody>
      </p:sp>
      <p:sp>
        <p:nvSpPr>
          <p:cNvPr id="5" name="TextBox 4"/>
          <p:cNvSpPr txBox="1"/>
          <p:nvPr/>
        </p:nvSpPr>
        <p:spPr>
          <a:xfrm>
            <a:off x="5439118" y="4826675"/>
            <a:ext cx="3320966" cy="2031325"/>
          </a:xfrm>
          <a:prstGeom prst="rect">
            <a:avLst/>
          </a:prstGeom>
          <a:noFill/>
        </p:spPr>
        <p:txBody>
          <a:bodyPr wrap="none" rtlCol="0">
            <a:spAutoFit/>
          </a:bodyPr>
          <a:lstStyle/>
          <a:p>
            <a:r>
              <a:rPr lang="en-US" dirty="0" smtClean="0"/>
              <a:t>switch i32 %0, label %</a:t>
            </a:r>
            <a:r>
              <a:rPr lang="en-US" dirty="0" err="1" smtClean="0"/>
              <a:t>sw.default</a:t>
            </a:r>
            <a:r>
              <a:rPr lang="en-US" dirty="0" smtClean="0"/>
              <a:t> [</a:t>
            </a:r>
          </a:p>
          <a:p>
            <a:r>
              <a:rPr lang="en-US" dirty="0" smtClean="0"/>
              <a:t>    i32 1, label %</a:t>
            </a:r>
            <a:r>
              <a:rPr lang="en-US" dirty="0" err="1" smtClean="0"/>
              <a:t>sw.bb</a:t>
            </a:r>
            <a:endParaRPr lang="en-US" dirty="0" smtClean="0"/>
          </a:p>
          <a:p>
            <a:r>
              <a:rPr lang="en-US" dirty="0" smtClean="0"/>
              <a:t>    i32 2, label %sw.bb1</a:t>
            </a:r>
          </a:p>
          <a:p>
            <a:r>
              <a:rPr lang="en-US" dirty="0" smtClean="0"/>
              <a:t>    i32 3, label %sw.bb2</a:t>
            </a:r>
          </a:p>
          <a:p>
            <a:r>
              <a:rPr lang="en-US" dirty="0" smtClean="0"/>
              <a:t>    i32 4, label %sw.bb3</a:t>
            </a:r>
          </a:p>
          <a:p>
            <a:r>
              <a:rPr lang="en-US" dirty="0" smtClean="0"/>
              <a:t>    i32 5, label %sw.bb4</a:t>
            </a:r>
          </a:p>
          <a:p>
            <a:r>
              <a:rPr lang="en-US" dirty="0" smtClean="0"/>
              <a:t>]</a:t>
            </a:r>
            <a:endParaRPr lang="en-US" dirty="0"/>
          </a:p>
        </p:txBody>
      </p:sp>
      <p:sp>
        <p:nvSpPr>
          <p:cNvPr id="6" name="TextBox 5"/>
          <p:cNvSpPr txBox="1"/>
          <p:nvPr/>
        </p:nvSpPr>
        <p:spPr>
          <a:xfrm>
            <a:off x="6983802" y="1411004"/>
            <a:ext cx="1702998" cy="2308324"/>
          </a:xfrm>
          <a:prstGeom prst="rect">
            <a:avLst/>
          </a:prstGeom>
          <a:noFill/>
        </p:spPr>
        <p:txBody>
          <a:bodyPr wrap="none" rtlCol="0">
            <a:spAutoFit/>
          </a:bodyPr>
          <a:lstStyle/>
          <a:p>
            <a:r>
              <a:rPr lang="en-US" dirty="0" smtClean="0"/>
              <a:t> </a:t>
            </a:r>
            <a:r>
              <a:rPr lang="en-US" dirty="0" err="1" smtClean="0"/>
              <a:t>switch(argc</a:t>
            </a:r>
            <a:r>
              <a:rPr lang="en-US" dirty="0" smtClean="0"/>
              <a:t>) {</a:t>
            </a:r>
          </a:p>
          <a:p>
            <a:r>
              <a:rPr lang="en-US" dirty="0" smtClean="0"/>
              <a:t>    case 1: </a:t>
            </a:r>
            <a:r>
              <a:rPr lang="en-US" dirty="0" err="1" smtClean="0"/>
              <a:t>x</a:t>
            </a:r>
            <a:r>
              <a:rPr lang="en-US" dirty="0" smtClean="0"/>
              <a:t> = 2;</a:t>
            </a:r>
          </a:p>
          <a:p>
            <a:r>
              <a:rPr lang="en-US" dirty="0" smtClean="0"/>
              <a:t>    case 2: </a:t>
            </a:r>
            <a:r>
              <a:rPr lang="en-US" dirty="0" err="1" smtClean="0"/>
              <a:t>x</a:t>
            </a:r>
            <a:r>
              <a:rPr lang="en-US" dirty="0" smtClean="0"/>
              <a:t> = 3;</a:t>
            </a:r>
          </a:p>
          <a:p>
            <a:r>
              <a:rPr lang="en-US" dirty="0" smtClean="0"/>
              <a:t>    case 3: </a:t>
            </a:r>
            <a:r>
              <a:rPr lang="en-US" dirty="0" err="1" smtClean="0"/>
              <a:t>x</a:t>
            </a:r>
            <a:r>
              <a:rPr lang="en-US" dirty="0" smtClean="0"/>
              <a:t> = 5;</a:t>
            </a:r>
          </a:p>
          <a:p>
            <a:r>
              <a:rPr lang="en-US" dirty="0" smtClean="0"/>
              <a:t>    case 4: </a:t>
            </a:r>
            <a:r>
              <a:rPr lang="en-US" dirty="0" err="1" smtClean="0"/>
              <a:t>x</a:t>
            </a:r>
            <a:r>
              <a:rPr lang="en-US" dirty="0" smtClean="0"/>
              <a:t> = 7;</a:t>
            </a:r>
          </a:p>
          <a:p>
            <a:r>
              <a:rPr lang="en-US" dirty="0" smtClean="0"/>
              <a:t>    case 5: </a:t>
            </a:r>
            <a:r>
              <a:rPr lang="en-US" dirty="0" err="1" smtClean="0"/>
              <a:t>x</a:t>
            </a:r>
            <a:r>
              <a:rPr lang="en-US" dirty="0" smtClean="0"/>
              <a:t> = 11;</a:t>
            </a:r>
          </a:p>
          <a:p>
            <a:r>
              <a:rPr lang="en-US" dirty="0" smtClean="0"/>
              <a:t>    default: </a:t>
            </a:r>
            <a:r>
              <a:rPr lang="en-US" dirty="0" err="1" smtClean="0"/>
              <a:t>x</a:t>
            </a:r>
            <a:r>
              <a:rPr lang="en-US" dirty="0" smtClean="0"/>
              <a:t> = 1;</a:t>
            </a:r>
          </a:p>
          <a:p>
            <a:r>
              <a:rPr lang="en-US" dirty="0" smtClean="0"/>
              <a:t>  }</a:t>
            </a:r>
            <a:endParaRPr lang="en-US" dirty="0"/>
          </a:p>
        </p:txBody>
      </p:sp>
      <p:sp>
        <p:nvSpPr>
          <p:cNvPr id="7" name="TextBox 6"/>
          <p:cNvSpPr txBox="1"/>
          <p:nvPr/>
        </p:nvSpPr>
        <p:spPr>
          <a:xfrm>
            <a:off x="6983802" y="1041672"/>
            <a:ext cx="1120820" cy="369332"/>
          </a:xfrm>
          <a:prstGeom prst="rect">
            <a:avLst/>
          </a:prstGeom>
          <a:noFill/>
        </p:spPr>
        <p:txBody>
          <a:bodyPr wrap="none" rtlCol="0">
            <a:spAutoFit/>
          </a:bodyPr>
          <a:lstStyle/>
          <a:p>
            <a:r>
              <a:rPr lang="en-US" u="sng" dirty="0" smtClean="0">
                <a:latin typeface="Apple Casual"/>
                <a:cs typeface="Apple Casual"/>
              </a:rPr>
              <a:t>This is C</a:t>
            </a:r>
            <a:endParaRPr lang="en-US" u="sng" dirty="0">
              <a:latin typeface="Apple Casual"/>
              <a:cs typeface="Apple Casual"/>
            </a:endParaRPr>
          </a:p>
        </p:txBody>
      </p:sp>
      <p:sp>
        <p:nvSpPr>
          <p:cNvPr id="8" name="TextBox 7"/>
          <p:cNvSpPr txBox="1"/>
          <p:nvPr/>
        </p:nvSpPr>
        <p:spPr>
          <a:xfrm>
            <a:off x="7270520" y="4457343"/>
            <a:ext cx="1489564" cy="369332"/>
          </a:xfrm>
          <a:prstGeom prst="rect">
            <a:avLst/>
          </a:prstGeom>
          <a:noFill/>
        </p:spPr>
        <p:txBody>
          <a:bodyPr wrap="none" rtlCol="0">
            <a:spAutoFit/>
          </a:bodyPr>
          <a:lstStyle/>
          <a:p>
            <a:r>
              <a:rPr lang="en-US" u="sng" dirty="0" smtClean="0">
                <a:latin typeface="Apple Casual"/>
                <a:cs typeface="Apple Casual"/>
              </a:rPr>
              <a:t>This is LLVM</a:t>
            </a:r>
            <a:endParaRPr lang="en-US" u="sng" dirty="0">
              <a:latin typeface="Apple Casual"/>
              <a:cs typeface="Apple Casual"/>
            </a:endParaRPr>
          </a:p>
        </p:txBody>
      </p:sp>
      <p:sp>
        <p:nvSpPr>
          <p:cNvPr id="10" name="Rectangle 9"/>
          <p:cNvSpPr/>
          <p:nvPr/>
        </p:nvSpPr>
        <p:spPr>
          <a:xfrm>
            <a:off x="6983802" y="992749"/>
            <a:ext cx="1776282" cy="2726579"/>
          </a:xfrm>
          <a:prstGeom prst="rect">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curved_arrow1.gif"/>
          <p:cNvPicPr>
            <a:picLocks noChangeAspect="1"/>
          </p:cNvPicPr>
          <p:nvPr/>
        </p:nvPicPr>
        <p:blipFill>
          <a:blip r:embed="rId2"/>
          <a:stretch>
            <a:fillRect/>
          </a:stretch>
        </p:blipFill>
        <p:spPr>
          <a:xfrm rot="17509245">
            <a:off x="3868253" y="4670670"/>
            <a:ext cx="1713783" cy="1732574"/>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 can program directly on the IR</a:t>
            </a:r>
            <a:r>
              <a:rPr lang="en-US" altLang="ja-JP" baseline="30000" dirty="0" smtClean="0"/>
              <a:t>♧</a:t>
            </a:r>
            <a:endParaRPr lang="en-US" baseline="30000" dirty="0"/>
          </a:p>
        </p:txBody>
      </p:sp>
      <p:sp>
        <p:nvSpPr>
          <p:cNvPr id="4" name="TextBox 3"/>
          <p:cNvSpPr txBox="1"/>
          <p:nvPr/>
        </p:nvSpPr>
        <p:spPr>
          <a:xfrm>
            <a:off x="0" y="6488668"/>
            <a:ext cx="5193624" cy="369332"/>
          </a:xfrm>
          <a:prstGeom prst="rect">
            <a:avLst/>
          </a:prstGeom>
          <a:noFill/>
        </p:spPr>
        <p:txBody>
          <a:bodyPr wrap="none" rtlCol="0">
            <a:spAutoFit/>
          </a:bodyPr>
          <a:lstStyle/>
          <a:p>
            <a:r>
              <a:rPr lang="en-US" altLang="ja-JP" baseline="30000" dirty="0" smtClean="0"/>
              <a:t>♧</a:t>
            </a:r>
            <a:r>
              <a:rPr lang="en-US" dirty="0" smtClean="0"/>
              <a:t>: although this is not something to the faint of heart.</a:t>
            </a:r>
            <a:endParaRPr lang="en-US" dirty="0"/>
          </a:p>
        </p:txBody>
      </p:sp>
      <p:sp>
        <p:nvSpPr>
          <p:cNvPr id="5" name="TextBox 4"/>
          <p:cNvSpPr txBox="1"/>
          <p:nvPr/>
        </p:nvSpPr>
        <p:spPr>
          <a:xfrm>
            <a:off x="457200" y="1491592"/>
            <a:ext cx="3386063" cy="2062103"/>
          </a:xfrm>
          <a:prstGeom prst="rect">
            <a:avLst/>
          </a:prstGeom>
          <a:noFill/>
        </p:spPr>
        <p:txBody>
          <a:bodyPr wrap="none" rtlCol="0">
            <a:spAutoFit/>
          </a:bodyPr>
          <a:lstStyle/>
          <a:p>
            <a:r>
              <a:rPr lang="en-US" sz="1600" dirty="0" err="1" smtClean="0">
                <a:latin typeface="Courier"/>
                <a:cs typeface="Courier"/>
              </a:rPr>
              <a:t>int</a:t>
            </a:r>
            <a:r>
              <a:rPr lang="en-US" sz="1600" dirty="0" smtClean="0">
                <a:latin typeface="Courier"/>
                <a:cs typeface="Courier"/>
              </a:rPr>
              <a:t> </a:t>
            </a:r>
            <a:r>
              <a:rPr lang="en-US" sz="1600" dirty="0" err="1" smtClean="0">
                <a:latin typeface="Courier"/>
                <a:cs typeface="Courier"/>
              </a:rPr>
              <a:t>callee(const</a:t>
            </a:r>
            <a:r>
              <a:rPr lang="en-US" sz="1600" dirty="0" smtClean="0">
                <a:latin typeface="Courier"/>
                <a:cs typeface="Courier"/>
              </a:rPr>
              <a:t> </a:t>
            </a:r>
            <a:r>
              <a:rPr lang="en-US" sz="1600" dirty="0" err="1" smtClean="0">
                <a:latin typeface="Courier"/>
                <a:cs typeface="Courier"/>
              </a:rPr>
              <a:t>int</a:t>
            </a:r>
            <a:r>
              <a:rPr lang="en-US" sz="1600" dirty="0" smtClean="0">
                <a:latin typeface="Courier"/>
                <a:cs typeface="Courier"/>
              </a:rPr>
              <a:t>* X) {</a:t>
            </a:r>
          </a:p>
          <a:p>
            <a:r>
              <a:rPr lang="en-US" sz="1600" dirty="0" smtClean="0">
                <a:latin typeface="Courier"/>
                <a:cs typeface="Courier"/>
              </a:rPr>
              <a:t>  return *X + 1;</a:t>
            </a:r>
          </a:p>
          <a:p>
            <a:r>
              <a:rPr lang="en-US" sz="1600" dirty="0" smtClean="0">
                <a:latin typeface="Courier"/>
                <a:cs typeface="Courier"/>
              </a:rPr>
              <a:t>}</a:t>
            </a:r>
          </a:p>
          <a:p>
            <a:endParaRPr lang="en-US" sz="1600" dirty="0" smtClean="0">
              <a:latin typeface="Courier"/>
              <a:cs typeface="Courier"/>
            </a:endParaRPr>
          </a:p>
          <a:p>
            <a:r>
              <a:rPr lang="en-US" sz="1600" dirty="0" err="1" smtClean="0">
                <a:latin typeface="Courier"/>
                <a:cs typeface="Courier"/>
              </a:rPr>
              <a:t>int</a:t>
            </a:r>
            <a:r>
              <a:rPr lang="en-US" sz="1600" dirty="0" smtClean="0">
                <a:latin typeface="Courier"/>
                <a:cs typeface="Courier"/>
              </a:rPr>
              <a:t> main() {</a:t>
            </a:r>
          </a:p>
          <a:p>
            <a:r>
              <a:rPr lang="en-US" sz="1600" dirty="0" smtClean="0">
                <a:latin typeface="Courier"/>
                <a:cs typeface="Courier"/>
              </a:rPr>
              <a:t>  </a:t>
            </a:r>
            <a:r>
              <a:rPr lang="en-US" sz="1600" dirty="0" err="1" smtClean="0">
                <a:latin typeface="Courier"/>
                <a:cs typeface="Courier"/>
              </a:rPr>
              <a:t>int</a:t>
            </a:r>
            <a:r>
              <a:rPr lang="en-US" sz="1600" dirty="0" smtClean="0">
                <a:latin typeface="Courier"/>
                <a:cs typeface="Courier"/>
              </a:rPr>
              <a:t> T = 4;</a:t>
            </a:r>
          </a:p>
          <a:p>
            <a:r>
              <a:rPr lang="en-US" sz="1600" dirty="0" smtClean="0">
                <a:latin typeface="Courier"/>
                <a:cs typeface="Courier"/>
              </a:rPr>
              <a:t>  return </a:t>
            </a:r>
            <a:r>
              <a:rPr lang="en-US" sz="1600" dirty="0" err="1" smtClean="0">
                <a:latin typeface="Courier"/>
                <a:cs typeface="Courier"/>
              </a:rPr>
              <a:t>callee(&amp;T</a:t>
            </a:r>
            <a:r>
              <a:rPr lang="en-US" sz="1600" dirty="0" smtClean="0">
                <a:latin typeface="Courier"/>
                <a:cs typeface="Courier"/>
              </a:rPr>
              <a:t>);</a:t>
            </a:r>
          </a:p>
          <a:p>
            <a:r>
              <a:rPr lang="en-US" sz="1600" dirty="0" smtClean="0">
                <a:latin typeface="Courier"/>
                <a:cs typeface="Courier"/>
              </a:rPr>
              <a:t>}</a:t>
            </a:r>
            <a:endParaRPr lang="en-US" sz="1600" dirty="0">
              <a:latin typeface="Courier"/>
              <a:cs typeface="Courier"/>
            </a:endParaRPr>
          </a:p>
        </p:txBody>
      </p:sp>
      <p:sp>
        <p:nvSpPr>
          <p:cNvPr id="6" name="TextBox 5"/>
          <p:cNvSpPr txBox="1"/>
          <p:nvPr/>
        </p:nvSpPr>
        <p:spPr>
          <a:xfrm>
            <a:off x="457200" y="1122260"/>
            <a:ext cx="1120820" cy="369332"/>
          </a:xfrm>
          <a:prstGeom prst="rect">
            <a:avLst/>
          </a:prstGeom>
          <a:noFill/>
        </p:spPr>
        <p:txBody>
          <a:bodyPr wrap="none" rtlCol="0">
            <a:spAutoFit/>
          </a:bodyPr>
          <a:lstStyle/>
          <a:p>
            <a:r>
              <a:rPr lang="en-US" u="sng" dirty="0" smtClean="0">
                <a:latin typeface="Apple Casual"/>
                <a:cs typeface="Apple Casual"/>
              </a:rPr>
              <a:t>This is C</a:t>
            </a:r>
            <a:endParaRPr lang="en-US" u="sng" dirty="0">
              <a:latin typeface="Apple Casual"/>
              <a:cs typeface="Apple Casual"/>
            </a:endParaRPr>
          </a:p>
        </p:txBody>
      </p:sp>
      <p:sp>
        <p:nvSpPr>
          <p:cNvPr id="7" name="TextBox 6"/>
          <p:cNvSpPr txBox="1"/>
          <p:nvPr/>
        </p:nvSpPr>
        <p:spPr>
          <a:xfrm>
            <a:off x="4819323" y="1122260"/>
            <a:ext cx="1489564" cy="369332"/>
          </a:xfrm>
          <a:prstGeom prst="rect">
            <a:avLst/>
          </a:prstGeom>
          <a:noFill/>
        </p:spPr>
        <p:txBody>
          <a:bodyPr wrap="none" rtlCol="0">
            <a:spAutoFit/>
          </a:bodyPr>
          <a:lstStyle/>
          <a:p>
            <a:r>
              <a:rPr lang="en-US" u="sng" dirty="0" smtClean="0">
                <a:latin typeface="Apple Casual"/>
                <a:cs typeface="Apple Casual"/>
              </a:rPr>
              <a:t>This is LLVM</a:t>
            </a:r>
            <a:endParaRPr lang="en-US" u="sng" dirty="0">
              <a:latin typeface="Apple Casual"/>
              <a:cs typeface="Apple Casual"/>
            </a:endParaRPr>
          </a:p>
        </p:txBody>
      </p:sp>
      <p:sp>
        <p:nvSpPr>
          <p:cNvPr id="8" name="TextBox 7"/>
          <p:cNvSpPr txBox="1"/>
          <p:nvPr/>
        </p:nvSpPr>
        <p:spPr>
          <a:xfrm>
            <a:off x="4819323" y="1491592"/>
            <a:ext cx="3309019" cy="4524316"/>
          </a:xfrm>
          <a:prstGeom prst="rect">
            <a:avLst/>
          </a:prstGeom>
          <a:noFill/>
        </p:spPr>
        <p:txBody>
          <a:bodyPr wrap="none" rtlCol="0">
            <a:spAutoFit/>
          </a:bodyPr>
          <a:lstStyle/>
          <a:p>
            <a:r>
              <a:rPr lang="en-US" dirty="0" smtClean="0"/>
              <a:t>; Function </a:t>
            </a:r>
            <a:r>
              <a:rPr lang="en-US" dirty="0" err="1" smtClean="0"/>
              <a:t>Attrs</a:t>
            </a:r>
            <a:r>
              <a:rPr lang="en-US" dirty="0" smtClean="0"/>
              <a:t>: </a:t>
            </a:r>
            <a:r>
              <a:rPr lang="en-US" dirty="0" err="1" smtClean="0"/>
              <a:t>nounwind</a:t>
            </a:r>
            <a:r>
              <a:rPr lang="en-US" dirty="0" smtClean="0"/>
              <a:t> </a:t>
            </a:r>
            <a:r>
              <a:rPr lang="en-US" dirty="0" err="1" smtClean="0"/>
              <a:t>ssp</a:t>
            </a:r>
            <a:endParaRPr lang="en-US" dirty="0" smtClean="0"/>
          </a:p>
          <a:p>
            <a:r>
              <a:rPr lang="en-US" dirty="0" smtClean="0"/>
              <a:t>define i32 @callee(i32* %X) #0 {</a:t>
            </a:r>
          </a:p>
          <a:p>
            <a:r>
              <a:rPr lang="en-US" dirty="0" smtClean="0"/>
              <a:t>entry:</a:t>
            </a:r>
          </a:p>
          <a:p>
            <a:r>
              <a:rPr lang="en-US" dirty="0" smtClean="0"/>
              <a:t>  %</a:t>
            </a:r>
            <a:r>
              <a:rPr lang="en-US" dirty="0" err="1" smtClean="0"/>
              <a:t>tmp</a:t>
            </a:r>
            <a:r>
              <a:rPr lang="en-US" dirty="0" smtClean="0"/>
              <a:t> = load i32* %X, align 4</a:t>
            </a:r>
          </a:p>
          <a:p>
            <a:r>
              <a:rPr lang="en-US" dirty="0" smtClean="0"/>
              <a:t>  %add = add </a:t>
            </a:r>
            <a:r>
              <a:rPr lang="en-US" dirty="0" err="1" smtClean="0"/>
              <a:t>nsw</a:t>
            </a:r>
            <a:r>
              <a:rPr lang="en-US" dirty="0" smtClean="0"/>
              <a:t> i32 %</a:t>
            </a:r>
            <a:r>
              <a:rPr lang="en-US" dirty="0" err="1" smtClean="0"/>
              <a:t>tmp</a:t>
            </a:r>
            <a:r>
              <a:rPr lang="en-US" dirty="0" smtClean="0"/>
              <a:t>, 1</a:t>
            </a:r>
          </a:p>
          <a:p>
            <a:r>
              <a:rPr lang="en-US" dirty="0" smtClean="0"/>
              <a:t>  ret i32 %add</a:t>
            </a:r>
          </a:p>
          <a:p>
            <a:r>
              <a:rPr lang="en-US" dirty="0" smtClean="0"/>
              <a:t>}</a:t>
            </a:r>
          </a:p>
          <a:p>
            <a:endParaRPr lang="en-US" dirty="0" smtClean="0"/>
          </a:p>
          <a:p>
            <a:r>
              <a:rPr lang="en-US" dirty="0" smtClean="0"/>
              <a:t>; Function </a:t>
            </a:r>
            <a:r>
              <a:rPr lang="en-US" dirty="0" err="1" smtClean="0"/>
              <a:t>Attrs</a:t>
            </a:r>
            <a:r>
              <a:rPr lang="en-US" dirty="0" smtClean="0"/>
              <a:t>: </a:t>
            </a:r>
            <a:r>
              <a:rPr lang="en-US" dirty="0" err="1" smtClean="0"/>
              <a:t>nounwind</a:t>
            </a:r>
            <a:r>
              <a:rPr lang="en-US" dirty="0" smtClean="0"/>
              <a:t> </a:t>
            </a:r>
            <a:r>
              <a:rPr lang="en-US" dirty="0" err="1" smtClean="0"/>
              <a:t>ssp</a:t>
            </a:r>
            <a:endParaRPr lang="en-US" dirty="0" smtClean="0"/>
          </a:p>
          <a:p>
            <a:r>
              <a:rPr lang="en-US" dirty="0" smtClean="0"/>
              <a:t>define i32 @main() #0 {</a:t>
            </a:r>
          </a:p>
          <a:p>
            <a:r>
              <a:rPr lang="en-US" dirty="0" smtClean="0"/>
              <a:t>entry:</a:t>
            </a:r>
          </a:p>
          <a:p>
            <a:r>
              <a:rPr lang="en-US" dirty="0" smtClean="0"/>
              <a:t>  %T = </a:t>
            </a:r>
            <a:r>
              <a:rPr lang="en-US" dirty="0" err="1" smtClean="0"/>
              <a:t>alloca</a:t>
            </a:r>
            <a:r>
              <a:rPr lang="en-US" dirty="0" smtClean="0"/>
              <a:t> i32, align 4</a:t>
            </a:r>
          </a:p>
          <a:p>
            <a:r>
              <a:rPr lang="en-US" dirty="0" smtClean="0"/>
              <a:t>  store i32 4, i32* %T, align 4</a:t>
            </a:r>
          </a:p>
          <a:p>
            <a:r>
              <a:rPr lang="en-US" dirty="0" smtClean="0"/>
              <a:t>  %call = call i32 @callee(i32* %T)</a:t>
            </a:r>
          </a:p>
          <a:p>
            <a:r>
              <a:rPr lang="en-US" dirty="0" smtClean="0"/>
              <a:t>  ret i32 %call</a:t>
            </a:r>
          </a:p>
          <a:p>
            <a:r>
              <a:rPr lang="en-US" dirty="0" smtClean="0"/>
              <a:t>}</a:t>
            </a:r>
            <a:endParaRPr lang="en-US" dirty="0"/>
          </a:p>
        </p:txBody>
      </p:sp>
      <p:sp>
        <p:nvSpPr>
          <p:cNvPr id="9" name="Rectangle 8"/>
          <p:cNvSpPr/>
          <p:nvPr/>
        </p:nvSpPr>
        <p:spPr>
          <a:xfrm>
            <a:off x="457201" y="3943113"/>
            <a:ext cx="3825011" cy="1772189"/>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000"/>
            <a:r>
              <a:rPr lang="en-US" sz="1400" dirty="0" smtClean="0">
                <a:solidFill>
                  <a:srgbClr val="FFCC66"/>
                </a:solidFill>
                <a:latin typeface="Courier"/>
                <a:cs typeface="Courier"/>
              </a:rPr>
              <a:t>$&gt; clang -</a:t>
            </a:r>
            <a:r>
              <a:rPr lang="en-US" sz="1400" dirty="0" err="1" smtClean="0">
                <a:solidFill>
                  <a:srgbClr val="FFCC66"/>
                </a:solidFill>
                <a:latin typeface="Courier"/>
                <a:cs typeface="Courier"/>
              </a:rPr>
              <a:t>c</a:t>
            </a:r>
            <a:r>
              <a:rPr lang="en-US" sz="1400" dirty="0" smtClean="0">
                <a:solidFill>
                  <a:srgbClr val="FFCC66"/>
                </a:solidFill>
                <a:latin typeface="Courier"/>
                <a:cs typeface="Courier"/>
              </a:rPr>
              <a:t> -emit-</a:t>
            </a:r>
            <a:r>
              <a:rPr lang="en-US" sz="1400" dirty="0" err="1" smtClean="0">
                <a:solidFill>
                  <a:srgbClr val="FFCC66"/>
                </a:solidFill>
                <a:latin typeface="Courier"/>
                <a:cs typeface="Courier"/>
              </a:rPr>
              <a:t>llvm</a:t>
            </a:r>
            <a:r>
              <a:rPr lang="en-US" sz="1400" dirty="0" smtClean="0">
                <a:solidFill>
                  <a:srgbClr val="FFCC66"/>
                </a:solidFill>
                <a:latin typeface="Courier"/>
                <a:cs typeface="Courier"/>
              </a:rPr>
              <a:t> ex0.c -</a:t>
            </a:r>
            <a:r>
              <a:rPr lang="en-US" sz="1400" dirty="0" err="1" smtClean="0">
                <a:solidFill>
                  <a:srgbClr val="FFCC66"/>
                </a:solidFill>
                <a:latin typeface="Courier"/>
                <a:cs typeface="Courier"/>
              </a:rPr>
              <a:t>o</a:t>
            </a:r>
            <a:r>
              <a:rPr lang="en-US" sz="1400" dirty="0" smtClean="0">
                <a:solidFill>
                  <a:srgbClr val="FFCC66"/>
                </a:solidFill>
                <a:latin typeface="Courier"/>
                <a:cs typeface="Courier"/>
              </a:rPr>
              <a:t> ex0.bc</a:t>
            </a:r>
          </a:p>
          <a:p>
            <a:pPr marL="270000"/>
            <a:endParaRPr lang="en-US" sz="1400" dirty="0" smtClean="0">
              <a:solidFill>
                <a:srgbClr val="FFCC66"/>
              </a:solidFill>
              <a:latin typeface="Courier"/>
              <a:cs typeface="Courier"/>
            </a:endParaRPr>
          </a:p>
          <a:p>
            <a:pPr marL="270000"/>
            <a:r>
              <a:rPr lang="en-US" sz="1400" dirty="0" smtClean="0">
                <a:solidFill>
                  <a:srgbClr val="FFCC66"/>
                </a:solidFill>
                <a:latin typeface="Courier"/>
                <a:cs typeface="Courier"/>
              </a:rPr>
              <a:t>$&gt; opt -mem2reg -</a:t>
            </a:r>
            <a:r>
              <a:rPr lang="en-US" sz="1400" dirty="0" err="1" smtClean="0">
                <a:solidFill>
                  <a:srgbClr val="FFCC66"/>
                </a:solidFill>
                <a:latin typeface="Courier"/>
                <a:cs typeface="Courier"/>
              </a:rPr>
              <a:t>instnamer</a:t>
            </a:r>
            <a:r>
              <a:rPr lang="en-US" sz="1400" dirty="0" smtClean="0">
                <a:solidFill>
                  <a:srgbClr val="FFCC66"/>
                </a:solidFill>
                <a:latin typeface="Courier"/>
                <a:cs typeface="Courier"/>
              </a:rPr>
              <a:t> ex0.bc -</a:t>
            </a:r>
            <a:r>
              <a:rPr lang="en-US" sz="1400" dirty="0" err="1" smtClean="0">
                <a:solidFill>
                  <a:srgbClr val="FFCC66"/>
                </a:solidFill>
                <a:latin typeface="Courier"/>
                <a:cs typeface="Courier"/>
              </a:rPr>
              <a:t>o</a:t>
            </a:r>
            <a:r>
              <a:rPr lang="en-US" sz="1400" dirty="0" smtClean="0">
                <a:solidFill>
                  <a:srgbClr val="FFCC66"/>
                </a:solidFill>
                <a:latin typeface="Courier"/>
                <a:cs typeface="Courier"/>
              </a:rPr>
              <a:t> ex0.bc</a:t>
            </a:r>
          </a:p>
          <a:p>
            <a:pPr marL="270000"/>
            <a:endParaRPr lang="en-US" sz="1400" dirty="0" smtClean="0">
              <a:solidFill>
                <a:srgbClr val="FFCC66"/>
              </a:solidFill>
              <a:latin typeface="Courier"/>
              <a:cs typeface="Courier"/>
            </a:endParaRPr>
          </a:p>
          <a:p>
            <a:pPr marL="270000"/>
            <a:r>
              <a:rPr lang="en-US" sz="1400" dirty="0" smtClean="0">
                <a:solidFill>
                  <a:srgbClr val="FFCC66"/>
                </a:solidFill>
                <a:latin typeface="Courier"/>
                <a:cs typeface="Courier"/>
              </a:rPr>
              <a:t>$&gt; </a:t>
            </a:r>
            <a:r>
              <a:rPr lang="en-US" sz="1400" dirty="0" err="1" smtClean="0">
                <a:solidFill>
                  <a:srgbClr val="FFCC66"/>
                </a:solidFill>
                <a:latin typeface="Courier"/>
                <a:cs typeface="Courier"/>
              </a:rPr>
              <a:t>llvm-dis</a:t>
            </a:r>
            <a:r>
              <a:rPr lang="en-US" sz="1400" dirty="0" smtClean="0">
                <a:solidFill>
                  <a:srgbClr val="FFCC66"/>
                </a:solidFill>
                <a:latin typeface="Courier"/>
                <a:cs typeface="Courier"/>
              </a:rPr>
              <a:t> &lt; ex0.bc</a:t>
            </a:r>
          </a:p>
        </p:txBody>
      </p:sp>
      <p:sp>
        <p:nvSpPr>
          <p:cNvPr id="10" name="Rectangle 9"/>
          <p:cNvSpPr/>
          <p:nvPr/>
        </p:nvSpPr>
        <p:spPr>
          <a:xfrm>
            <a:off x="6673709" y="5715302"/>
            <a:ext cx="2013091" cy="1081881"/>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Which optimization could we apply on this code?</a:t>
            </a:r>
            <a:endParaRPr lang="en-US" dirty="0">
              <a:solidFill>
                <a:schemeClr val="tx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Hacking the </a:t>
            </a:r>
            <a:r>
              <a:rPr lang="en-US" dirty="0" err="1" smtClean="0"/>
              <a:t>Bytecode</a:t>
            </a:r>
            <a:r>
              <a:rPr lang="en-US" dirty="0" smtClean="0"/>
              <a:t> File</a:t>
            </a:r>
            <a:endParaRPr lang="en-US" dirty="0"/>
          </a:p>
        </p:txBody>
      </p:sp>
      <p:sp>
        <p:nvSpPr>
          <p:cNvPr id="4" name="TextBox 3"/>
          <p:cNvSpPr txBox="1"/>
          <p:nvPr/>
        </p:nvSpPr>
        <p:spPr>
          <a:xfrm>
            <a:off x="457200" y="992749"/>
            <a:ext cx="3219891" cy="369332"/>
          </a:xfrm>
          <a:prstGeom prst="rect">
            <a:avLst/>
          </a:prstGeom>
          <a:noFill/>
        </p:spPr>
        <p:txBody>
          <a:bodyPr wrap="none" rtlCol="0">
            <a:spAutoFit/>
          </a:bodyPr>
          <a:lstStyle/>
          <a:p>
            <a:r>
              <a:rPr lang="en-US" u="sng" dirty="0" smtClean="0">
                <a:latin typeface="Apple Casual"/>
                <a:cs typeface="Apple Casual"/>
              </a:rPr>
              <a:t>This is the original </a:t>
            </a:r>
            <a:r>
              <a:rPr lang="en-US" u="sng" dirty="0" err="1" smtClean="0">
                <a:latin typeface="Apple Casual"/>
                <a:cs typeface="Apple Casual"/>
              </a:rPr>
              <a:t>bytecode</a:t>
            </a:r>
            <a:endParaRPr lang="en-US" u="sng" dirty="0">
              <a:latin typeface="Apple Casual"/>
              <a:cs typeface="Apple Casual"/>
            </a:endParaRPr>
          </a:p>
        </p:txBody>
      </p:sp>
      <p:sp>
        <p:nvSpPr>
          <p:cNvPr id="5" name="TextBox 4"/>
          <p:cNvSpPr txBox="1"/>
          <p:nvPr/>
        </p:nvSpPr>
        <p:spPr>
          <a:xfrm>
            <a:off x="457200" y="1362081"/>
            <a:ext cx="3309019" cy="4524316"/>
          </a:xfrm>
          <a:prstGeom prst="rect">
            <a:avLst/>
          </a:prstGeom>
          <a:noFill/>
        </p:spPr>
        <p:txBody>
          <a:bodyPr wrap="none" rtlCol="0">
            <a:spAutoFit/>
          </a:bodyPr>
          <a:lstStyle/>
          <a:p>
            <a:r>
              <a:rPr lang="en-US" dirty="0" smtClean="0"/>
              <a:t>; Function </a:t>
            </a:r>
            <a:r>
              <a:rPr lang="en-US" dirty="0" err="1" smtClean="0"/>
              <a:t>Attrs</a:t>
            </a:r>
            <a:r>
              <a:rPr lang="en-US" dirty="0" smtClean="0"/>
              <a:t>: </a:t>
            </a:r>
            <a:r>
              <a:rPr lang="en-US" dirty="0" err="1" smtClean="0"/>
              <a:t>nounwind</a:t>
            </a:r>
            <a:r>
              <a:rPr lang="en-US" dirty="0" smtClean="0"/>
              <a:t> </a:t>
            </a:r>
            <a:r>
              <a:rPr lang="en-US" dirty="0" err="1" smtClean="0"/>
              <a:t>ssp</a:t>
            </a:r>
            <a:endParaRPr lang="en-US" dirty="0" smtClean="0"/>
          </a:p>
          <a:p>
            <a:r>
              <a:rPr lang="en-US" dirty="0" smtClean="0"/>
              <a:t>define i32 @callee(i32* %X) #0 {</a:t>
            </a:r>
          </a:p>
          <a:p>
            <a:r>
              <a:rPr lang="en-US" dirty="0" smtClean="0"/>
              <a:t>entry:</a:t>
            </a:r>
          </a:p>
          <a:p>
            <a:r>
              <a:rPr lang="en-US" dirty="0" smtClean="0"/>
              <a:t>  %</a:t>
            </a:r>
            <a:r>
              <a:rPr lang="en-US" dirty="0" err="1" smtClean="0"/>
              <a:t>tmp</a:t>
            </a:r>
            <a:r>
              <a:rPr lang="en-US" dirty="0" smtClean="0"/>
              <a:t> = load i32* %X, align 4</a:t>
            </a:r>
          </a:p>
          <a:p>
            <a:r>
              <a:rPr lang="en-US" dirty="0" smtClean="0"/>
              <a:t>  %add = add </a:t>
            </a:r>
            <a:r>
              <a:rPr lang="en-US" dirty="0" err="1" smtClean="0"/>
              <a:t>nsw</a:t>
            </a:r>
            <a:r>
              <a:rPr lang="en-US" dirty="0" smtClean="0"/>
              <a:t> i32 %</a:t>
            </a:r>
            <a:r>
              <a:rPr lang="en-US" dirty="0" err="1" smtClean="0"/>
              <a:t>tmp</a:t>
            </a:r>
            <a:r>
              <a:rPr lang="en-US" dirty="0" smtClean="0"/>
              <a:t>, 1</a:t>
            </a:r>
          </a:p>
          <a:p>
            <a:r>
              <a:rPr lang="en-US" dirty="0" smtClean="0"/>
              <a:t>  ret i32 %add</a:t>
            </a:r>
          </a:p>
          <a:p>
            <a:r>
              <a:rPr lang="en-US" dirty="0" smtClean="0"/>
              <a:t>}</a:t>
            </a:r>
          </a:p>
          <a:p>
            <a:endParaRPr lang="en-US" dirty="0" smtClean="0"/>
          </a:p>
          <a:p>
            <a:r>
              <a:rPr lang="en-US" dirty="0" smtClean="0"/>
              <a:t>; Function </a:t>
            </a:r>
            <a:r>
              <a:rPr lang="en-US" dirty="0" err="1" smtClean="0"/>
              <a:t>Attrs</a:t>
            </a:r>
            <a:r>
              <a:rPr lang="en-US" dirty="0" smtClean="0"/>
              <a:t>: </a:t>
            </a:r>
            <a:r>
              <a:rPr lang="en-US" dirty="0" err="1" smtClean="0"/>
              <a:t>nounwind</a:t>
            </a:r>
            <a:r>
              <a:rPr lang="en-US" dirty="0" smtClean="0"/>
              <a:t> </a:t>
            </a:r>
            <a:r>
              <a:rPr lang="en-US" dirty="0" err="1" smtClean="0"/>
              <a:t>ssp</a:t>
            </a:r>
            <a:endParaRPr lang="en-US" dirty="0" smtClean="0"/>
          </a:p>
          <a:p>
            <a:r>
              <a:rPr lang="en-US" dirty="0" smtClean="0"/>
              <a:t>define i32 @main() #0 {</a:t>
            </a:r>
          </a:p>
          <a:p>
            <a:r>
              <a:rPr lang="en-US" dirty="0" smtClean="0"/>
              <a:t>entry:</a:t>
            </a:r>
          </a:p>
          <a:p>
            <a:r>
              <a:rPr lang="en-US" dirty="0" smtClean="0"/>
              <a:t>  %T = </a:t>
            </a:r>
            <a:r>
              <a:rPr lang="en-US" dirty="0" err="1" smtClean="0"/>
              <a:t>alloca</a:t>
            </a:r>
            <a:r>
              <a:rPr lang="en-US" dirty="0" smtClean="0"/>
              <a:t> i32, align 4</a:t>
            </a:r>
          </a:p>
          <a:p>
            <a:r>
              <a:rPr lang="en-US" dirty="0" smtClean="0"/>
              <a:t>  store i32 4, i32* %T, align 4</a:t>
            </a:r>
          </a:p>
          <a:p>
            <a:r>
              <a:rPr lang="en-US" dirty="0" smtClean="0"/>
              <a:t>  %call = call i32 @callee(i32* %T)</a:t>
            </a:r>
          </a:p>
          <a:p>
            <a:r>
              <a:rPr lang="en-US" dirty="0" smtClean="0"/>
              <a:t>  ret i32 %call</a:t>
            </a:r>
          </a:p>
          <a:p>
            <a:r>
              <a:rPr lang="en-US" dirty="0" smtClean="0"/>
              <a:t>}</a:t>
            </a:r>
            <a:endParaRPr lang="en-US" dirty="0"/>
          </a:p>
        </p:txBody>
      </p:sp>
      <p:sp>
        <p:nvSpPr>
          <p:cNvPr id="6" name="TextBox 5"/>
          <p:cNvSpPr txBox="1"/>
          <p:nvPr/>
        </p:nvSpPr>
        <p:spPr>
          <a:xfrm>
            <a:off x="4522361" y="992749"/>
            <a:ext cx="3400402" cy="369332"/>
          </a:xfrm>
          <a:prstGeom prst="rect">
            <a:avLst/>
          </a:prstGeom>
          <a:noFill/>
        </p:spPr>
        <p:txBody>
          <a:bodyPr wrap="none" rtlCol="0">
            <a:spAutoFit/>
          </a:bodyPr>
          <a:lstStyle/>
          <a:p>
            <a:r>
              <a:rPr lang="en-US" u="sng" dirty="0" smtClean="0">
                <a:latin typeface="Apple Casual"/>
                <a:cs typeface="Apple Casual"/>
              </a:rPr>
              <a:t>This is the optimized </a:t>
            </a:r>
            <a:r>
              <a:rPr lang="en-US" u="sng" dirty="0" err="1" smtClean="0">
                <a:latin typeface="Apple Casual"/>
                <a:cs typeface="Apple Casual"/>
              </a:rPr>
              <a:t>bytecode</a:t>
            </a:r>
            <a:endParaRPr lang="en-US" u="sng" dirty="0">
              <a:latin typeface="Apple Casual"/>
              <a:cs typeface="Apple Casual"/>
            </a:endParaRPr>
          </a:p>
        </p:txBody>
      </p:sp>
      <p:sp>
        <p:nvSpPr>
          <p:cNvPr id="7" name="TextBox 6"/>
          <p:cNvSpPr txBox="1"/>
          <p:nvPr/>
        </p:nvSpPr>
        <p:spPr>
          <a:xfrm>
            <a:off x="4522361" y="1362081"/>
            <a:ext cx="3089570" cy="3970318"/>
          </a:xfrm>
          <a:prstGeom prst="rect">
            <a:avLst/>
          </a:prstGeom>
          <a:noFill/>
        </p:spPr>
        <p:txBody>
          <a:bodyPr wrap="none" rtlCol="0">
            <a:spAutoFit/>
          </a:bodyPr>
          <a:lstStyle/>
          <a:p>
            <a:r>
              <a:rPr lang="en-US" dirty="0" smtClean="0"/>
              <a:t>; Function </a:t>
            </a:r>
            <a:r>
              <a:rPr lang="en-US" dirty="0" err="1" smtClean="0"/>
              <a:t>Attrs</a:t>
            </a:r>
            <a:r>
              <a:rPr lang="en-US" dirty="0" smtClean="0"/>
              <a:t>: </a:t>
            </a:r>
            <a:r>
              <a:rPr lang="en-US" dirty="0" err="1" smtClean="0"/>
              <a:t>nounwind</a:t>
            </a:r>
            <a:r>
              <a:rPr lang="en-US" dirty="0" smtClean="0"/>
              <a:t> </a:t>
            </a:r>
            <a:r>
              <a:rPr lang="en-US" dirty="0" err="1" smtClean="0"/>
              <a:t>ssp</a:t>
            </a:r>
            <a:endParaRPr lang="en-US" dirty="0" smtClean="0"/>
          </a:p>
          <a:p>
            <a:r>
              <a:rPr lang="en-US" dirty="0" smtClean="0"/>
              <a:t>define i32 @callee(i32 %X) #0 {</a:t>
            </a:r>
          </a:p>
          <a:p>
            <a:r>
              <a:rPr lang="en-US" dirty="0" smtClean="0"/>
              <a:t>entry:</a:t>
            </a:r>
          </a:p>
          <a:p>
            <a:r>
              <a:rPr lang="en-US" dirty="0" smtClean="0"/>
              <a:t>  %add = add </a:t>
            </a:r>
            <a:r>
              <a:rPr lang="en-US" dirty="0" err="1" smtClean="0"/>
              <a:t>nsw</a:t>
            </a:r>
            <a:r>
              <a:rPr lang="en-US" dirty="0" smtClean="0"/>
              <a:t> i32 %X, 1</a:t>
            </a:r>
          </a:p>
          <a:p>
            <a:r>
              <a:rPr lang="en-US" dirty="0" smtClean="0"/>
              <a:t>  ret i32 %add</a:t>
            </a:r>
          </a:p>
          <a:p>
            <a:r>
              <a:rPr lang="en-US" dirty="0" smtClean="0"/>
              <a:t>}</a:t>
            </a:r>
          </a:p>
          <a:p>
            <a:endParaRPr lang="en-US" dirty="0" smtClean="0"/>
          </a:p>
          <a:p>
            <a:endParaRPr lang="en-US" dirty="0" smtClean="0"/>
          </a:p>
          <a:p>
            <a:r>
              <a:rPr lang="en-US" dirty="0" smtClean="0"/>
              <a:t>; Function </a:t>
            </a:r>
            <a:r>
              <a:rPr lang="en-US" dirty="0" err="1" smtClean="0"/>
              <a:t>Attrs</a:t>
            </a:r>
            <a:r>
              <a:rPr lang="en-US" dirty="0" smtClean="0"/>
              <a:t>: </a:t>
            </a:r>
            <a:r>
              <a:rPr lang="en-US" dirty="0" err="1" smtClean="0"/>
              <a:t>nounwind</a:t>
            </a:r>
            <a:r>
              <a:rPr lang="en-US" dirty="0" smtClean="0"/>
              <a:t> </a:t>
            </a:r>
            <a:r>
              <a:rPr lang="en-US" dirty="0" err="1" smtClean="0"/>
              <a:t>ssp</a:t>
            </a:r>
            <a:endParaRPr lang="en-US" dirty="0" smtClean="0"/>
          </a:p>
          <a:p>
            <a:r>
              <a:rPr lang="en-US" dirty="0" smtClean="0"/>
              <a:t>define i32 @main() #0 {</a:t>
            </a:r>
          </a:p>
          <a:p>
            <a:r>
              <a:rPr lang="en-US" dirty="0" smtClean="0"/>
              <a:t>entry:</a:t>
            </a:r>
          </a:p>
          <a:p>
            <a:r>
              <a:rPr lang="en-US" dirty="0" smtClean="0"/>
              <a:t>  %call = call i32 @callee(i32 4)</a:t>
            </a:r>
          </a:p>
          <a:p>
            <a:r>
              <a:rPr lang="en-US" dirty="0" smtClean="0"/>
              <a:t>  ret i32 %call</a:t>
            </a:r>
          </a:p>
          <a:p>
            <a:r>
              <a:rPr lang="en-US" dirty="0" smtClean="0"/>
              <a:t>}</a:t>
            </a:r>
            <a:endParaRPr lang="en-US" dirty="0"/>
          </a:p>
        </p:txBody>
      </p:sp>
      <p:sp>
        <p:nvSpPr>
          <p:cNvPr id="8" name="Rectangle 7"/>
          <p:cNvSpPr/>
          <p:nvPr/>
        </p:nvSpPr>
        <p:spPr>
          <a:xfrm>
            <a:off x="2509270" y="5715302"/>
            <a:ext cx="2013091" cy="1081881"/>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Can you point out the differences between the files?</a:t>
            </a:r>
            <a:endParaRPr lang="en-US" dirty="0">
              <a:solidFill>
                <a:schemeClr val="tx1"/>
              </a:solidFill>
            </a:endParaRPr>
          </a:p>
        </p:txBody>
      </p:sp>
      <p:sp>
        <p:nvSpPr>
          <p:cNvPr id="9" name="Rectangle 8"/>
          <p:cNvSpPr/>
          <p:nvPr/>
        </p:nvSpPr>
        <p:spPr>
          <a:xfrm>
            <a:off x="6157526" y="5715302"/>
            <a:ext cx="2923715" cy="1081881"/>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000"/>
            <a:r>
              <a:rPr lang="en-US" sz="1400" dirty="0" smtClean="0">
                <a:solidFill>
                  <a:srgbClr val="FFCC66"/>
                </a:solidFill>
                <a:latin typeface="Courier"/>
                <a:cs typeface="Courier"/>
              </a:rPr>
              <a:t>$&gt; clang ex0.hack.ll</a:t>
            </a:r>
          </a:p>
          <a:p>
            <a:pPr marL="270000"/>
            <a:r>
              <a:rPr lang="en-US" sz="1400" dirty="0" smtClean="0">
                <a:solidFill>
                  <a:srgbClr val="FFCC66"/>
                </a:solidFill>
                <a:latin typeface="Courier"/>
                <a:cs typeface="Courier"/>
              </a:rPr>
              <a:t>$&gt; ./</a:t>
            </a:r>
            <a:r>
              <a:rPr lang="en-US" sz="1400" dirty="0" err="1" smtClean="0">
                <a:solidFill>
                  <a:srgbClr val="FFCC66"/>
                </a:solidFill>
                <a:latin typeface="Courier"/>
                <a:cs typeface="Courier"/>
              </a:rPr>
              <a:t>a.out</a:t>
            </a:r>
            <a:endParaRPr lang="en-US" sz="1400" dirty="0" smtClean="0">
              <a:solidFill>
                <a:srgbClr val="FFCC66"/>
              </a:solidFill>
              <a:latin typeface="Courier"/>
              <a:cs typeface="Courier"/>
            </a:endParaRPr>
          </a:p>
          <a:p>
            <a:pPr marL="270000"/>
            <a:r>
              <a:rPr lang="en-US" sz="1400" dirty="0" smtClean="0">
                <a:solidFill>
                  <a:srgbClr val="FFCC66"/>
                </a:solidFill>
                <a:latin typeface="Courier"/>
                <a:cs typeface="Courier"/>
              </a:rPr>
              <a:t>$&gt; echo $?</a:t>
            </a:r>
          </a:p>
          <a:p>
            <a:pPr marL="270000"/>
            <a:r>
              <a:rPr lang="en-US" sz="1400" dirty="0" smtClean="0">
                <a:solidFill>
                  <a:srgbClr val="FFCC66"/>
                </a:solidFill>
                <a:latin typeface="Courier"/>
                <a:cs typeface="Courier"/>
              </a:rPr>
              <a:t>$&gt; 5</a:t>
            </a:r>
          </a:p>
        </p:txBody>
      </p:sp>
      <p:sp>
        <p:nvSpPr>
          <p:cNvPr id="10" name="TextBox 9"/>
          <p:cNvSpPr txBox="1"/>
          <p:nvPr/>
        </p:nvSpPr>
        <p:spPr>
          <a:xfrm>
            <a:off x="6150073" y="5068971"/>
            <a:ext cx="2923715" cy="646331"/>
          </a:xfrm>
          <a:prstGeom prst="rect">
            <a:avLst/>
          </a:prstGeom>
          <a:noFill/>
        </p:spPr>
        <p:txBody>
          <a:bodyPr wrap="square" rtlCol="0">
            <a:spAutoFit/>
          </a:bodyPr>
          <a:lstStyle/>
          <a:p>
            <a:r>
              <a:rPr lang="en-US" i="1" dirty="0" smtClean="0"/>
              <a:t>We can compile and execute the </a:t>
            </a:r>
            <a:r>
              <a:rPr lang="en-US" i="1" dirty="0" err="1" smtClean="0"/>
              <a:t>bytecode</a:t>
            </a:r>
            <a:r>
              <a:rPr lang="en-US" i="1" dirty="0" smtClean="0"/>
              <a:t> file:</a:t>
            </a:r>
            <a:endParaRPr lang="en-US" i="1" dirty="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718111"/>
          </a:xfrm>
        </p:spPr>
        <p:txBody>
          <a:bodyPr/>
          <a:lstStyle/>
          <a:p>
            <a:r>
              <a:rPr lang="en-US" dirty="0" smtClean="0"/>
              <a:t>Understanding our Hand Optimization</a:t>
            </a:r>
            <a:endParaRPr lang="en-US" dirty="0"/>
          </a:p>
        </p:txBody>
      </p:sp>
      <p:sp>
        <p:nvSpPr>
          <p:cNvPr id="5" name="TextBox 4"/>
          <p:cNvSpPr txBox="1"/>
          <p:nvPr/>
        </p:nvSpPr>
        <p:spPr>
          <a:xfrm>
            <a:off x="3196352" y="1197638"/>
            <a:ext cx="2868995" cy="1815882"/>
          </a:xfrm>
          <a:prstGeom prst="rect">
            <a:avLst/>
          </a:prstGeom>
          <a:noFill/>
        </p:spPr>
        <p:txBody>
          <a:bodyPr wrap="none" rtlCol="0">
            <a:spAutoFit/>
          </a:bodyPr>
          <a:lstStyle/>
          <a:p>
            <a:r>
              <a:rPr lang="en-US" sz="1600" dirty="0" smtClean="0"/>
              <a:t>; Function </a:t>
            </a:r>
            <a:r>
              <a:rPr lang="en-US" sz="1600" dirty="0" err="1" smtClean="0"/>
              <a:t>Attrs</a:t>
            </a:r>
            <a:r>
              <a:rPr lang="en-US" sz="1600" dirty="0" smtClean="0"/>
              <a:t>: </a:t>
            </a:r>
            <a:r>
              <a:rPr lang="en-US" sz="1600" dirty="0" err="1" smtClean="0"/>
              <a:t>nounwind</a:t>
            </a:r>
            <a:r>
              <a:rPr lang="en-US" sz="1600" dirty="0" smtClean="0"/>
              <a:t> </a:t>
            </a:r>
            <a:r>
              <a:rPr lang="en-US" sz="1600" dirty="0" err="1" smtClean="0"/>
              <a:t>ssp</a:t>
            </a:r>
            <a:endParaRPr lang="en-US" sz="1600" dirty="0" smtClean="0"/>
          </a:p>
          <a:p>
            <a:r>
              <a:rPr lang="en-US" sz="1600" dirty="0" smtClean="0"/>
              <a:t>define i32 @callee(i32* %X) #0 {</a:t>
            </a:r>
          </a:p>
          <a:p>
            <a:r>
              <a:rPr lang="en-US" sz="1600" dirty="0" smtClean="0"/>
              <a:t>entry:</a:t>
            </a:r>
          </a:p>
          <a:p>
            <a:r>
              <a:rPr lang="en-US" sz="1600" dirty="0" smtClean="0"/>
              <a:t>  %</a:t>
            </a:r>
            <a:r>
              <a:rPr lang="en-US" sz="1600" dirty="0" err="1" smtClean="0"/>
              <a:t>tmp</a:t>
            </a:r>
            <a:r>
              <a:rPr lang="en-US" sz="1600" dirty="0" smtClean="0"/>
              <a:t> = load i32* %X, align 4</a:t>
            </a:r>
          </a:p>
          <a:p>
            <a:r>
              <a:rPr lang="en-US" sz="1600" dirty="0" smtClean="0"/>
              <a:t>  %add = add </a:t>
            </a:r>
            <a:r>
              <a:rPr lang="en-US" sz="1600" dirty="0" err="1" smtClean="0"/>
              <a:t>nsw</a:t>
            </a:r>
            <a:r>
              <a:rPr lang="en-US" sz="1600" dirty="0" smtClean="0"/>
              <a:t> i32 %</a:t>
            </a:r>
            <a:r>
              <a:rPr lang="en-US" sz="1600" dirty="0" err="1" smtClean="0"/>
              <a:t>tmp</a:t>
            </a:r>
            <a:r>
              <a:rPr lang="en-US" sz="1600" dirty="0" smtClean="0"/>
              <a:t>, 1</a:t>
            </a:r>
          </a:p>
          <a:p>
            <a:r>
              <a:rPr lang="en-US" sz="1600" dirty="0" smtClean="0"/>
              <a:t>  ret i32 %add</a:t>
            </a:r>
          </a:p>
          <a:p>
            <a:r>
              <a:rPr lang="en-US" sz="1600" dirty="0" smtClean="0"/>
              <a:t>}</a:t>
            </a:r>
            <a:endParaRPr lang="en-US" sz="1600" dirty="0"/>
          </a:p>
        </p:txBody>
      </p:sp>
      <p:sp>
        <p:nvSpPr>
          <p:cNvPr id="6" name="TextBox 5"/>
          <p:cNvSpPr txBox="1"/>
          <p:nvPr/>
        </p:nvSpPr>
        <p:spPr>
          <a:xfrm>
            <a:off x="6182131" y="3511874"/>
            <a:ext cx="2781994" cy="1569660"/>
          </a:xfrm>
          <a:prstGeom prst="rect">
            <a:avLst/>
          </a:prstGeom>
          <a:noFill/>
        </p:spPr>
        <p:txBody>
          <a:bodyPr wrap="square" rtlCol="0">
            <a:spAutoFit/>
          </a:bodyPr>
          <a:lstStyle/>
          <a:p>
            <a:r>
              <a:rPr lang="en-US" sz="1600" dirty="0" smtClean="0"/>
              <a:t>; Function </a:t>
            </a:r>
            <a:r>
              <a:rPr lang="en-US" sz="1600" dirty="0" err="1" smtClean="0"/>
              <a:t>Attrs</a:t>
            </a:r>
            <a:r>
              <a:rPr lang="en-US" sz="1600" dirty="0" smtClean="0"/>
              <a:t>: </a:t>
            </a:r>
            <a:r>
              <a:rPr lang="en-US" sz="1600" dirty="0" err="1" smtClean="0"/>
              <a:t>nounwind</a:t>
            </a:r>
            <a:r>
              <a:rPr lang="en-US" sz="1600" dirty="0" smtClean="0"/>
              <a:t> </a:t>
            </a:r>
            <a:r>
              <a:rPr lang="en-US" sz="1600" dirty="0" err="1" smtClean="0"/>
              <a:t>ssp</a:t>
            </a:r>
            <a:endParaRPr lang="en-US" sz="1600" dirty="0" smtClean="0"/>
          </a:p>
          <a:p>
            <a:r>
              <a:rPr lang="en-US" sz="1600" dirty="0" smtClean="0"/>
              <a:t>define i32 @main() #0 {</a:t>
            </a:r>
          </a:p>
          <a:p>
            <a:r>
              <a:rPr lang="en-US" sz="1600" dirty="0" smtClean="0"/>
              <a:t>entry:</a:t>
            </a:r>
          </a:p>
          <a:p>
            <a:r>
              <a:rPr lang="en-US" sz="1600" dirty="0" smtClean="0"/>
              <a:t>  %call = call i32 @callee(i32 4)</a:t>
            </a:r>
          </a:p>
          <a:p>
            <a:r>
              <a:rPr lang="en-US" sz="1600" dirty="0" smtClean="0"/>
              <a:t>  ret i32 %call</a:t>
            </a:r>
          </a:p>
          <a:p>
            <a:r>
              <a:rPr lang="en-US" sz="1600" dirty="0" smtClean="0"/>
              <a:t>}</a:t>
            </a:r>
          </a:p>
        </p:txBody>
      </p:sp>
      <p:sp>
        <p:nvSpPr>
          <p:cNvPr id="7" name="TextBox 6"/>
          <p:cNvSpPr txBox="1"/>
          <p:nvPr/>
        </p:nvSpPr>
        <p:spPr>
          <a:xfrm>
            <a:off x="229878" y="1197638"/>
            <a:ext cx="2967144" cy="1600438"/>
          </a:xfrm>
          <a:prstGeom prst="rect">
            <a:avLst/>
          </a:prstGeom>
          <a:noFill/>
        </p:spPr>
        <p:txBody>
          <a:bodyPr wrap="square" rtlCol="0">
            <a:spAutoFit/>
          </a:bodyPr>
          <a:lstStyle/>
          <a:p>
            <a:r>
              <a:rPr lang="en-US" sz="1400" dirty="0" err="1" smtClean="0">
                <a:latin typeface="Courier"/>
                <a:cs typeface="Courier"/>
              </a:rPr>
              <a:t>int</a:t>
            </a:r>
            <a:r>
              <a:rPr lang="en-US" sz="1400" dirty="0" smtClean="0">
                <a:latin typeface="Courier"/>
                <a:cs typeface="Courier"/>
              </a:rPr>
              <a:t> </a:t>
            </a:r>
            <a:r>
              <a:rPr lang="en-US" sz="1400" dirty="0" err="1" smtClean="0">
                <a:latin typeface="Courier"/>
                <a:cs typeface="Courier"/>
              </a:rPr>
              <a:t>callee(const</a:t>
            </a:r>
            <a:r>
              <a:rPr lang="en-US" sz="1400" dirty="0" smtClean="0">
                <a:latin typeface="Courier"/>
                <a:cs typeface="Courier"/>
              </a:rPr>
              <a:t> </a:t>
            </a:r>
            <a:r>
              <a:rPr lang="en-US" sz="1400" dirty="0" err="1" smtClean="0">
                <a:latin typeface="Courier"/>
                <a:cs typeface="Courier"/>
              </a:rPr>
              <a:t>int</a:t>
            </a:r>
            <a:r>
              <a:rPr lang="en-US" sz="1400" dirty="0" smtClean="0">
                <a:latin typeface="Courier"/>
                <a:cs typeface="Courier"/>
              </a:rPr>
              <a:t>* X){</a:t>
            </a:r>
          </a:p>
          <a:p>
            <a:r>
              <a:rPr lang="en-US" sz="1400" dirty="0" smtClean="0">
                <a:latin typeface="Courier"/>
                <a:cs typeface="Courier"/>
              </a:rPr>
              <a:t>  return *X + 1;</a:t>
            </a:r>
          </a:p>
          <a:p>
            <a:r>
              <a:rPr lang="en-US" sz="1400" dirty="0" smtClean="0">
                <a:latin typeface="Courier"/>
                <a:cs typeface="Courier"/>
              </a:rPr>
              <a:t>}</a:t>
            </a:r>
          </a:p>
          <a:p>
            <a:r>
              <a:rPr lang="en-US" sz="1400" dirty="0" err="1" smtClean="0">
                <a:latin typeface="Courier"/>
                <a:cs typeface="Courier"/>
              </a:rPr>
              <a:t>int</a:t>
            </a:r>
            <a:r>
              <a:rPr lang="en-US" sz="1400" dirty="0" smtClean="0">
                <a:latin typeface="Courier"/>
                <a:cs typeface="Courier"/>
              </a:rPr>
              <a:t> main() {</a:t>
            </a:r>
          </a:p>
          <a:p>
            <a:r>
              <a:rPr lang="en-US" sz="1400" dirty="0" smtClean="0">
                <a:latin typeface="Courier"/>
                <a:cs typeface="Courier"/>
              </a:rPr>
              <a:t>  </a:t>
            </a:r>
            <a:r>
              <a:rPr lang="en-US" sz="1400" dirty="0" err="1" smtClean="0">
                <a:latin typeface="Courier"/>
                <a:cs typeface="Courier"/>
              </a:rPr>
              <a:t>int</a:t>
            </a:r>
            <a:r>
              <a:rPr lang="en-US" sz="1400" dirty="0" smtClean="0">
                <a:latin typeface="Courier"/>
                <a:cs typeface="Courier"/>
              </a:rPr>
              <a:t> T = 4;</a:t>
            </a:r>
          </a:p>
          <a:p>
            <a:r>
              <a:rPr lang="en-US" sz="1400" dirty="0" smtClean="0">
                <a:latin typeface="Courier"/>
                <a:cs typeface="Courier"/>
              </a:rPr>
              <a:t>  return </a:t>
            </a:r>
            <a:r>
              <a:rPr lang="en-US" sz="1400" dirty="0" err="1" smtClean="0">
                <a:latin typeface="Courier"/>
                <a:cs typeface="Courier"/>
              </a:rPr>
              <a:t>callee(&amp;T</a:t>
            </a:r>
            <a:r>
              <a:rPr lang="en-US" sz="1400" dirty="0" smtClean="0">
                <a:latin typeface="Courier"/>
                <a:cs typeface="Courier"/>
              </a:rPr>
              <a:t>);</a:t>
            </a:r>
          </a:p>
          <a:p>
            <a:r>
              <a:rPr lang="en-US" sz="1400" dirty="0" smtClean="0">
                <a:latin typeface="Courier"/>
                <a:cs typeface="Courier"/>
              </a:rPr>
              <a:t>}</a:t>
            </a:r>
            <a:endParaRPr lang="en-US" sz="1400" dirty="0">
              <a:latin typeface="Courier"/>
              <a:cs typeface="Courier"/>
            </a:endParaRPr>
          </a:p>
        </p:txBody>
      </p:sp>
      <p:sp>
        <p:nvSpPr>
          <p:cNvPr id="8" name="TextBox 7"/>
          <p:cNvSpPr txBox="1"/>
          <p:nvPr/>
        </p:nvSpPr>
        <p:spPr>
          <a:xfrm>
            <a:off x="229878" y="3511874"/>
            <a:ext cx="2272679" cy="1815882"/>
          </a:xfrm>
          <a:prstGeom prst="rect">
            <a:avLst/>
          </a:prstGeom>
          <a:noFill/>
        </p:spPr>
        <p:txBody>
          <a:bodyPr wrap="square" rtlCol="0">
            <a:spAutoFit/>
          </a:bodyPr>
          <a:lstStyle/>
          <a:p>
            <a:r>
              <a:rPr lang="en-US" sz="1400" dirty="0" err="1" smtClean="0">
                <a:latin typeface="Courier"/>
                <a:cs typeface="Courier"/>
              </a:rPr>
              <a:t>int</a:t>
            </a:r>
            <a:r>
              <a:rPr lang="en-US" sz="1400" dirty="0" smtClean="0">
                <a:latin typeface="Courier"/>
                <a:cs typeface="Courier"/>
              </a:rPr>
              <a:t> </a:t>
            </a:r>
            <a:r>
              <a:rPr lang="en-US" sz="1400" dirty="0" err="1" smtClean="0">
                <a:latin typeface="Courier"/>
                <a:cs typeface="Courier"/>
              </a:rPr>
              <a:t>callee(int</a:t>
            </a:r>
            <a:r>
              <a:rPr lang="en-US" sz="1400" dirty="0" smtClean="0">
                <a:latin typeface="Courier"/>
                <a:cs typeface="Courier"/>
              </a:rPr>
              <a:t> X) {</a:t>
            </a:r>
          </a:p>
          <a:p>
            <a:r>
              <a:rPr lang="en-US" sz="1400" dirty="0" smtClean="0">
                <a:latin typeface="Courier"/>
                <a:cs typeface="Courier"/>
              </a:rPr>
              <a:t>  return X + 1;</a:t>
            </a:r>
          </a:p>
          <a:p>
            <a:r>
              <a:rPr lang="en-US" sz="1400" dirty="0" smtClean="0">
                <a:latin typeface="Courier"/>
                <a:cs typeface="Courier"/>
              </a:rPr>
              <a:t>}</a:t>
            </a:r>
          </a:p>
          <a:p>
            <a:endParaRPr lang="en-US" sz="1400" dirty="0" smtClean="0">
              <a:latin typeface="Courier"/>
              <a:cs typeface="Courier"/>
            </a:endParaRPr>
          </a:p>
          <a:p>
            <a:r>
              <a:rPr lang="en-US" sz="1400" dirty="0" err="1" smtClean="0">
                <a:latin typeface="Courier"/>
                <a:cs typeface="Courier"/>
              </a:rPr>
              <a:t>int</a:t>
            </a:r>
            <a:r>
              <a:rPr lang="en-US" sz="1400" dirty="0" smtClean="0">
                <a:latin typeface="Courier"/>
                <a:cs typeface="Courier"/>
              </a:rPr>
              <a:t> main() {</a:t>
            </a:r>
          </a:p>
          <a:p>
            <a:r>
              <a:rPr lang="en-US" sz="1400" dirty="0" smtClean="0">
                <a:latin typeface="Courier"/>
                <a:cs typeface="Courier"/>
              </a:rPr>
              <a:t>  </a:t>
            </a:r>
            <a:r>
              <a:rPr lang="en-US" sz="1400" dirty="0" err="1" smtClean="0">
                <a:latin typeface="Courier"/>
                <a:cs typeface="Courier"/>
              </a:rPr>
              <a:t>int</a:t>
            </a:r>
            <a:r>
              <a:rPr lang="en-US" sz="1400" dirty="0" smtClean="0">
                <a:latin typeface="Courier"/>
                <a:cs typeface="Courier"/>
              </a:rPr>
              <a:t> T = 4;</a:t>
            </a:r>
          </a:p>
          <a:p>
            <a:r>
              <a:rPr lang="en-US" sz="1400" dirty="0" smtClean="0">
                <a:latin typeface="Courier"/>
                <a:cs typeface="Courier"/>
              </a:rPr>
              <a:t>  return </a:t>
            </a:r>
            <a:r>
              <a:rPr lang="en-US" sz="1400" dirty="0" err="1" smtClean="0">
                <a:latin typeface="Courier"/>
                <a:cs typeface="Courier"/>
              </a:rPr>
              <a:t>callee(T</a:t>
            </a:r>
            <a:r>
              <a:rPr lang="en-US" sz="1400" dirty="0" smtClean="0">
                <a:latin typeface="Courier"/>
                <a:cs typeface="Courier"/>
              </a:rPr>
              <a:t>);</a:t>
            </a:r>
          </a:p>
          <a:p>
            <a:r>
              <a:rPr lang="en-US" sz="1400" dirty="0" smtClean="0">
                <a:latin typeface="Courier"/>
                <a:cs typeface="Courier"/>
              </a:rPr>
              <a:t>}</a:t>
            </a:r>
            <a:endParaRPr lang="en-US" sz="1400" dirty="0">
              <a:latin typeface="Courier"/>
              <a:cs typeface="Courier"/>
            </a:endParaRPr>
          </a:p>
        </p:txBody>
      </p:sp>
      <p:sp>
        <p:nvSpPr>
          <p:cNvPr id="11" name="TextBox 10"/>
          <p:cNvSpPr txBox="1"/>
          <p:nvPr/>
        </p:nvSpPr>
        <p:spPr>
          <a:xfrm>
            <a:off x="6182131" y="1197638"/>
            <a:ext cx="2961869" cy="2062103"/>
          </a:xfrm>
          <a:prstGeom prst="rect">
            <a:avLst/>
          </a:prstGeom>
          <a:noFill/>
        </p:spPr>
        <p:txBody>
          <a:bodyPr wrap="none" rtlCol="0">
            <a:spAutoFit/>
          </a:bodyPr>
          <a:lstStyle/>
          <a:p>
            <a:r>
              <a:rPr lang="en-US" sz="1600" dirty="0" smtClean="0"/>
              <a:t>; Function </a:t>
            </a:r>
            <a:r>
              <a:rPr lang="en-US" sz="1600" dirty="0" err="1" smtClean="0"/>
              <a:t>Attrs</a:t>
            </a:r>
            <a:r>
              <a:rPr lang="en-US" sz="1600" dirty="0" smtClean="0"/>
              <a:t>: </a:t>
            </a:r>
            <a:r>
              <a:rPr lang="en-US" sz="1600" dirty="0" err="1" smtClean="0"/>
              <a:t>nounwind</a:t>
            </a:r>
            <a:r>
              <a:rPr lang="en-US" sz="1600" dirty="0" smtClean="0"/>
              <a:t> </a:t>
            </a:r>
            <a:r>
              <a:rPr lang="en-US" sz="1600" dirty="0" err="1" smtClean="0"/>
              <a:t>ssp</a:t>
            </a:r>
            <a:endParaRPr lang="en-US" sz="1600" dirty="0" smtClean="0"/>
          </a:p>
          <a:p>
            <a:r>
              <a:rPr lang="en-US" sz="1600" dirty="0" smtClean="0"/>
              <a:t>define i32 @main() #0 {</a:t>
            </a:r>
          </a:p>
          <a:p>
            <a:r>
              <a:rPr lang="en-US" sz="1600" dirty="0" smtClean="0"/>
              <a:t>entry:</a:t>
            </a:r>
          </a:p>
          <a:p>
            <a:r>
              <a:rPr lang="en-US" sz="1600" dirty="0" smtClean="0"/>
              <a:t>  %T = </a:t>
            </a:r>
            <a:r>
              <a:rPr lang="en-US" sz="1600" dirty="0" err="1" smtClean="0"/>
              <a:t>alloca</a:t>
            </a:r>
            <a:r>
              <a:rPr lang="en-US" sz="1600" dirty="0" smtClean="0"/>
              <a:t> i32, align 4</a:t>
            </a:r>
          </a:p>
          <a:p>
            <a:r>
              <a:rPr lang="en-US" sz="1600" dirty="0" smtClean="0"/>
              <a:t>  store i32 4, i32* %T, align 4</a:t>
            </a:r>
          </a:p>
          <a:p>
            <a:r>
              <a:rPr lang="en-US" sz="1600" dirty="0" smtClean="0"/>
              <a:t>  %call = call i32 @callee(i32* %T)</a:t>
            </a:r>
          </a:p>
          <a:p>
            <a:r>
              <a:rPr lang="en-US" sz="1600" dirty="0" smtClean="0"/>
              <a:t>  ret i32 %call</a:t>
            </a:r>
          </a:p>
          <a:p>
            <a:r>
              <a:rPr lang="en-US" sz="1600" dirty="0" smtClean="0"/>
              <a:t>}</a:t>
            </a:r>
            <a:endParaRPr lang="en-US" sz="1600" dirty="0"/>
          </a:p>
        </p:txBody>
      </p:sp>
      <p:sp>
        <p:nvSpPr>
          <p:cNvPr id="13" name="TextBox 12"/>
          <p:cNvSpPr txBox="1"/>
          <p:nvPr/>
        </p:nvSpPr>
        <p:spPr>
          <a:xfrm>
            <a:off x="3196352" y="3511874"/>
            <a:ext cx="2781994" cy="1569660"/>
          </a:xfrm>
          <a:prstGeom prst="rect">
            <a:avLst/>
          </a:prstGeom>
          <a:noFill/>
        </p:spPr>
        <p:txBody>
          <a:bodyPr wrap="square" rtlCol="0">
            <a:spAutoFit/>
          </a:bodyPr>
          <a:lstStyle/>
          <a:p>
            <a:r>
              <a:rPr lang="en-US" sz="1600" dirty="0" smtClean="0"/>
              <a:t>; Function </a:t>
            </a:r>
            <a:r>
              <a:rPr lang="en-US" sz="1600" dirty="0" err="1" smtClean="0"/>
              <a:t>Attrs</a:t>
            </a:r>
            <a:r>
              <a:rPr lang="en-US" sz="1600" dirty="0" smtClean="0"/>
              <a:t>: </a:t>
            </a:r>
            <a:r>
              <a:rPr lang="en-US" sz="1600" dirty="0" err="1" smtClean="0"/>
              <a:t>nounwind</a:t>
            </a:r>
            <a:r>
              <a:rPr lang="en-US" sz="1600" dirty="0" smtClean="0"/>
              <a:t> </a:t>
            </a:r>
            <a:r>
              <a:rPr lang="en-US" sz="1600" dirty="0" err="1" smtClean="0"/>
              <a:t>ssp</a:t>
            </a:r>
            <a:endParaRPr lang="en-US" sz="1600" dirty="0" smtClean="0"/>
          </a:p>
          <a:p>
            <a:r>
              <a:rPr lang="en-US" sz="1600" dirty="0" smtClean="0"/>
              <a:t>define i32 @callee(i32 %X) #0 {</a:t>
            </a:r>
          </a:p>
          <a:p>
            <a:r>
              <a:rPr lang="en-US" sz="1600" dirty="0" smtClean="0"/>
              <a:t>entry:</a:t>
            </a:r>
          </a:p>
          <a:p>
            <a:r>
              <a:rPr lang="en-US" sz="1600" dirty="0" smtClean="0"/>
              <a:t>  %add = add </a:t>
            </a:r>
            <a:r>
              <a:rPr lang="en-US" sz="1600" dirty="0" err="1" smtClean="0"/>
              <a:t>nsw</a:t>
            </a:r>
            <a:r>
              <a:rPr lang="en-US" sz="1600" dirty="0" smtClean="0"/>
              <a:t> i32 %X, 1</a:t>
            </a:r>
          </a:p>
          <a:p>
            <a:r>
              <a:rPr lang="en-US" sz="1600" dirty="0" smtClean="0"/>
              <a:t>  ret i32 %add</a:t>
            </a:r>
          </a:p>
          <a:p>
            <a:r>
              <a:rPr lang="en-US" sz="1600" dirty="0" smtClean="0"/>
              <a:t>}</a:t>
            </a:r>
          </a:p>
        </p:txBody>
      </p:sp>
      <p:pic>
        <p:nvPicPr>
          <p:cNvPr id="14" name="Picture 13" descr="blue_arrow1.png"/>
          <p:cNvPicPr>
            <a:picLocks noChangeAspect="1"/>
          </p:cNvPicPr>
          <p:nvPr/>
        </p:nvPicPr>
        <p:blipFill>
          <a:blip r:embed="rId2"/>
          <a:stretch>
            <a:fillRect/>
          </a:stretch>
        </p:blipFill>
        <p:spPr>
          <a:xfrm rot="5842231">
            <a:off x="811813" y="2965769"/>
            <a:ext cx="862737" cy="349636"/>
          </a:xfrm>
          <a:prstGeom prst="rect">
            <a:avLst/>
          </a:prstGeom>
        </p:spPr>
      </p:pic>
      <p:pic>
        <p:nvPicPr>
          <p:cNvPr id="15" name="Picture 14" descr="blue_arrow1.png"/>
          <p:cNvPicPr>
            <a:picLocks noChangeAspect="1"/>
          </p:cNvPicPr>
          <p:nvPr/>
        </p:nvPicPr>
        <p:blipFill>
          <a:blip r:embed="rId2"/>
          <a:stretch>
            <a:fillRect/>
          </a:stretch>
        </p:blipFill>
        <p:spPr>
          <a:xfrm rot="5842231">
            <a:off x="4157352" y="2965769"/>
            <a:ext cx="862737" cy="349636"/>
          </a:xfrm>
          <a:prstGeom prst="rect">
            <a:avLst/>
          </a:prstGeom>
        </p:spPr>
      </p:pic>
      <p:pic>
        <p:nvPicPr>
          <p:cNvPr id="16" name="Picture 15" descr="blue_arrow1.png"/>
          <p:cNvPicPr>
            <a:picLocks noChangeAspect="1"/>
          </p:cNvPicPr>
          <p:nvPr/>
        </p:nvPicPr>
        <p:blipFill>
          <a:blip r:embed="rId2"/>
          <a:stretch>
            <a:fillRect/>
          </a:stretch>
        </p:blipFill>
        <p:spPr>
          <a:xfrm rot="5842231">
            <a:off x="7281384" y="2965769"/>
            <a:ext cx="862737" cy="349636"/>
          </a:xfrm>
          <a:prstGeom prst="rect">
            <a:avLst/>
          </a:prstGeom>
        </p:spPr>
      </p:pic>
      <p:sp>
        <p:nvSpPr>
          <p:cNvPr id="17" name="TextBox 16"/>
          <p:cNvSpPr txBox="1"/>
          <p:nvPr/>
        </p:nvSpPr>
        <p:spPr>
          <a:xfrm>
            <a:off x="457200" y="5503985"/>
            <a:ext cx="8044643" cy="1107996"/>
          </a:xfrm>
          <a:prstGeom prst="rect">
            <a:avLst/>
          </a:prstGeom>
          <a:noFill/>
        </p:spPr>
        <p:txBody>
          <a:bodyPr wrap="square" rtlCol="0">
            <a:spAutoFit/>
          </a:bodyPr>
          <a:lstStyle/>
          <a:p>
            <a:r>
              <a:rPr lang="en-US" sz="2200" dirty="0" smtClean="0"/>
              <a:t>We did, by hand, some sort of </a:t>
            </a:r>
            <a:r>
              <a:rPr lang="en-US" sz="2200" dirty="0" err="1" smtClean="0"/>
              <a:t>scalarization</a:t>
            </a:r>
            <a:r>
              <a:rPr lang="en-US" sz="2200" dirty="0" smtClean="0"/>
              <a:t>, i.e., we are replacing pointers with scalars. Scalars are, in compiler jargon, the variables whose values we can keep in registers.</a:t>
            </a:r>
            <a:endParaRPr lang="en-US" sz="2200" dirty="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Generating Machine Code</a:t>
            </a:r>
            <a:endParaRPr lang="en-US" dirty="0"/>
          </a:p>
        </p:txBody>
      </p:sp>
      <p:sp>
        <p:nvSpPr>
          <p:cNvPr id="3" name="Content Placeholder 2"/>
          <p:cNvSpPr>
            <a:spLocks noGrp="1"/>
          </p:cNvSpPr>
          <p:nvPr>
            <p:ph idx="1"/>
          </p:nvPr>
        </p:nvSpPr>
        <p:spPr>
          <a:xfrm>
            <a:off x="457200" y="1226338"/>
            <a:ext cx="4106078" cy="3839964"/>
          </a:xfrm>
        </p:spPr>
        <p:txBody>
          <a:bodyPr/>
          <a:lstStyle/>
          <a:p>
            <a:r>
              <a:rPr lang="en-US" dirty="0" smtClean="0"/>
              <a:t>Once we have optimized the intermediate program, we can translate it to machine code.</a:t>
            </a:r>
          </a:p>
          <a:p>
            <a:r>
              <a:rPr lang="en-US" dirty="0" smtClean="0"/>
              <a:t>In LLVM, we use the </a:t>
            </a:r>
            <a:r>
              <a:rPr lang="en-US" dirty="0" err="1" smtClean="0"/>
              <a:t>llc</a:t>
            </a:r>
            <a:r>
              <a:rPr lang="en-US" dirty="0" smtClean="0"/>
              <a:t> tool to perform this translation. This tool is able to target many different architectures.</a:t>
            </a:r>
            <a:endParaRPr lang="en-US" dirty="0"/>
          </a:p>
        </p:txBody>
      </p:sp>
      <p:sp>
        <p:nvSpPr>
          <p:cNvPr id="4" name="Rectangle 3"/>
          <p:cNvSpPr/>
          <p:nvPr/>
        </p:nvSpPr>
        <p:spPr>
          <a:xfrm>
            <a:off x="4563277" y="1226338"/>
            <a:ext cx="4580723" cy="5249595"/>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000"/>
            <a:r>
              <a:rPr lang="en-US" sz="1200" dirty="0" smtClean="0">
                <a:solidFill>
                  <a:srgbClr val="FFCC66"/>
                </a:solidFill>
                <a:latin typeface="Courier"/>
                <a:cs typeface="Courier"/>
              </a:rPr>
              <a:t>$&gt; </a:t>
            </a:r>
            <a:r>
              <a:rPr lang="en-US" sz="1200" dirty="0" err="1" smtClean="0">
                <a:solidFill>
                  <a:srgbClr val="FFCC66"/>
                </a:solidFill>
                <a:latin typeface="Courier"/>
                <a:cs typeface="Courier"/>
              </a:rPr>
              <a:t>llc</a:t>
            </a:r>
            <a:r>
              <a:rPr lang="en-US" sz="1200" dirty="0" smtClean="0">
                <a:solidFill>
                  <a:srgbClr val="FFCC66"/>
                </a:solidFill>
                <a:latin typeface="Courier"/>
                <a:cs typeface="Courier"/>
              </a:rPr>
              <a:t> --version</a:t>
            </a:r>
          </a:p>
          <a:p>
            <a:pPr marL="270000"/>
            <a:endParaRPr lang="en-US" sz="1200" dirty="0" smtClean="0">
              <a:solidFill>
                <a:srgbClr val="FFCC66"/>
              </a:solidFill>
              <a:latin typeface="Courier"/>
              <a:cs typeface="Courier"/>
            </a:endParaRPr>
          </a:p>
          <a:p>
            <a:pPr marL="270000"/>
            <a:r>
              <a:rPr lang="en-US" sz="1200" dirty="0" smtClean="0">
                <a:solidFill>
                  <a:srgbClr val="FFCC66"/>
                </a:solidFill>
                <a:latin typeface="Courier"/>
                <a:cs typeface="Courier"/>
              </a:rPr>
              <a:t>  Registered Targets:</a:t>
            </a:r>
          </a:p>
          <a:p>
            <a:pPr marL="270000"/>
            <a:r>
              <a:rPr lang="en-US" sz="1200" dirty="0" smtClean="0">
                <a:solidFill>
                  <a:srgbClr val="FFCC66"/>
                </a:solidFill>
                <a:latin typeface="Courier"/>
                <a:cs typeface="Courier"/>
              </a:rPr>
              <a:t>    alpha    - Alpha [experimental]</a:t>
            </a:r>
          </a:p>
          <a:p>
            <a:pPr marL="270000"/>
            <a:r>
              <a:rPr lang="en-US" sz="1200" dirty="0" smtClean="0">
                <a:solidFill>
                  <a:srgbClr val="FFCC66"/>
                </a:solidFill>
                <a:latin typeface="Courier"/>
                <a:cs typeface="Courier"/>
              </a:rPr>
              <a:t>    arm      - ARM</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bfin</a:t>
            </a:r>
            <a:r>
              <a:rPr lang="en-US" sz="1200" dirty="0" smtClean="0">
                <a:solidFill>
                  <a:srgbClr val="FFCC66"/>
                </a:solidFill>
                <a:latin typeface="Courier"/>
                <a:cs typeface="Courier"/>
              </a:rPr>
              <a:t>     - Analog Devices </a:t>
            </a:r>
            <a:r>
              <a:rPr lang="en-US" sz="1200" dirty="0" err="1" smtClean="0">
                <a:solidFill>
                  <a:srgbClr val="FFCC66"/>
                </a:solidFill>
                <a:latin typeface="Courier"/>
                <a:cs typeface="Courier"/>
              </a:rPr>
              <a:t>Blackfin</a:t>
            </a:r>
            <a:endParaRPr lang="en-US" sz="1200" dirty="0" smtClean="0">
              <a:solidFill>
                <a:srgbClr val="FFCC66"/>
              </a:solidFill>
              <a:latin typeface="Courier"/>
              <a:cs typeface="Courier"/>
            </a:endParaRP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c</a:t>
            </a:r>
            <a:r>
              <a:rPr lang="en-US" sz="1200" dirty="0" smtClean="0">
                <a:solidFill>
                  <a:srgbClr val="FFCC66"/>
                </a:solidFill>
                <a:latin typeface="Courier"/>
                <a:cs typeface="Courier"/>
              </a:rPr>
              <a:t>        - C backend</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cellspu</a:t>
            </a:r>
            <a:r>
              <a:rPr lang="en-US" sz="1200" dirty="0" smtClean="0">
                <a:solidFill>
                  <a:srgbClr val="FFCC66"/>
                </a:solidFill>
                <a:latin typeface="Courier"/>
                <a:cs typeface="Courier"/>
              </a:rPr>
              <a:t>  - STI CBEA Cell SPU</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cpp</a:t>
            </a:r>
            <a:r>
              <a:rPr lang="en-US" sz="1200" dirty="0" smtClean="0">
                <a:solidFill>
                  <a:srgbClr val="FFCC66"/>
                </a:solidFill>
                <a:latin typeface="Courier"/>
                <a:cs typeface="Courier"/>
              </a:rPr>
              <a:t>      - C++ backend</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mblaze</a:t>
            </a:r>
            <a:r>
              <a:rPr lang="en-US" sz="1200" dirty="0" smtClean="0">
                <a:solidFill>
                  <a:srgbClr val="FFCC66"/>
                </a:solidFill>
                <a:latin typeface="Courier"/>
                <a:cs typeface="Courier"/>
              </a:rPr>
              <a:t>   - </a:t>
            </a:r>
            <a:r>
              <a:rPr lang="en-US" sz="1200" dirty="0" err="1" smtClean="0">
                <a:solidFill>
                  <a:srgbClr val="FFCC66"/>
                </a:solidFill>
                <a:latin typeface="Courier"/>
                <a:cs typeface="Courier"/>
              </a:rPr>
              <a:t>MBlaze</a:t>
            </a:r>
            <a:endParaRPr lang="en-US" sz="1200" dirty="0" smtClean="0">
              <a:solidFill>
                <a:srgbClr val="FFCC66"/>
              </a:solidFill>
              <a:latin typeface="Courier"/>
              <a:cs typeface="Courier"/>
            </a:endParaRP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mips</a:t>
            </a:r>
            <a:r>
              <a:rPr lang="en-US" sz="1200" dirty="0" smtClean="0">
                <a:solidFill>
                  <a:srgbClr val="FFCC66"/>
                </a:solidFill>
                <a:latin typeface="Courier"/>
                <a:cs typeface="Courier"/>
              </a:rPr>
              <a:t>     - </a:t>
            </a:r>
            <a:r>
              <a:rPr lang="en-US" sz="1200" dirty="0" err="1" smtClean="0">
                <a:solidFill>
                  <a:srgbClr val="FFCC66"/>
                </a:solidFill>
                <a:latin typeface="Courier"/>
                <a:cs typeface="Courier"/>
              </a:rPr>
              <a:t>Mips</a:t>
            </a:r>
            <a:endParaRPr lang="en-US" sz="1200" dirty="0" smtClean="0">
              <a:solidFill>
                <a:srgbClr val="FFCC66"/>
              </a:solidFill>
              <a:latin typeface="Courier"/>
              <a:cs typeface="Courier"/>
            </a:endParaRPr>
          </a:p>
          <a:p>
            <a:pPr marL="270000"/>
            <a:r>
              <a:rPr lang="en-US" sz="1200" dirty="0" smtClean="0">
                <a:solidFill>
                  <a:srgbClr val="FFCC66"/>
                </a:solidFill>
                <a:latin typeface="Courier"/>
                <a:cs typeface="Courier"/>
              </a:rPr>
              <a:t>    mips64   - Mips64 [experimental]</a:t>
            </a:r>
          </a:p>
          <a:p>
            <a:pPr marL="270000"/>
            <a:r>
              <a:rPr lang="en-US" sz="1200" dirty="0" smtClean="0">
                <a:solidFill>
                  <a:srgbClr val="FFCC66"/>
                </a:solidFill>
                <a:latin typeface="Courier"/>
                <a:cs typeface="Courier"/>
              </a:rPr>
              <a:t>    mips64el - Mips64el [experimental]</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mipsel</a:t>
            </a:r>
            <a:r>
              <a:rPr lang="en-US" sz="1200" dirty="0" smtClean="0">
                <a:solidFill>
                  <a:srgbClr val="FFCC66"/>
                </a:solidFill>
                <a:latin typeface="Courier"/>
                <a:cs typeface="Courier"/>
              </a:rPr>
              <a:t>   - </a:t>
            </a:r>
            <a:r>
              <a:rPr lang="en-US" sz="1200" dirty="0" err="1" smtClean="0">
                <a:solidFill>
                  <a:srgbClr val="FFCC66"/>
                </a:solidFill>
                <a:latin typeface="Courier"/>
                <a:cs typeface="Courier"/>
              </a:rPr>
              <a:t>Mipsel</a:t>
            </a:r>
            <a:endParaRPr lang="en-US" sz="1200" dirty="0" smtClean="0">
              <a:solidFill>
                <a:srgbClr val="FFCC66"/>
              </a:solidFill>
              <a:latin typeface="Courier"/>
              <a:cs typeface="Courier"/>
            </a:endParaRPr>
          </a:p>
          <a:p>
            <a:pPr marL="270000"/>
            <a:r>
              <a:rPr lang="en-US" sz="1200" dirty="0" smtClean="0">
                <a:solidFill>
                  <a:srgbClr val="FFCC66"/>
                </a:solidFill>
                <a:latin typeface="Courier"/>
                <a:cs typeface="Courier"/>
              </a:rPr>
              <a:t>    msp430   - MSP430 [experimental]</a:t>
            </a:r>
          </a:p>
          <a:p>
            <a:pPr marL="270000"/>
            <a:r>
              <a:rPr lang="en-US" sz="1200" dirty="0" smtClean="0">
                <a:solidFill>
                  <a:srgbClr val="FFCC66"/>
                </a:solidFill>
                <a:latin typeface="Courier"/>
                <a:cs typeface="Courier"/>
              </a:rPr>
              <a:t>    ppc32    - PowerPC 32</a:t>
            </a:r>
          </a:p>
          <a:p>
            <a:pPr marL="270000"/>
            <a:r>
              <a:rPr lang="en-US" sz="1200" dirty="0" smtClean="0">
                <a:solidFill>
                  <a:srgbClr val="FFCC66"/>
                </a:solidFill>
                <a:latin typeface="Courier"/>
                <a:cs typeface="Courier"/>
              </a:rPr>
              <a:t>    ppc64    - PowerPC 64</a:t>
            </a:r>
          </a:p>
          <a:p>
            <a:pPr marL="270000"/>
            <a:r>
              <a:rPr lang="en-US" sz="1200" dirty="0" smtClean="0">
                <a:solidFill>
                  <a:srgbClr val="FFCC66"/>
                </a:solidFill>
                <a:latin typeface="Courier"/>
                <a:cs typeface="Courier"/>
              </a:rPr>
              <a:t>    ptx32    - PTX (32-bit) [Experimental]</a:t>
            </a:r>
          </a:p>
          <a:p>
            <a:pPr marL="270000"/>
            <a:r>
              <a:rPr lang="en-US" sz="1200" dirty="0" smtClean="0">
                <a:solidFill>
                  <a:srgbClr val="FFCC66"/>
                </a:solidFill>
                <a:latin typeface="Courier"/>
                <a:cs typeface="Courier"/>
              </a:rPr>
              <a:t>    ptx64    - PTX (64-bit) [Experimental]</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sparc</a:t>
            </a:r>
            <a:r>
              <a:rPr lang="en-US" sz="1200" dirty="0" smtClean="0">
                <a:solidFill>
                  <a:srgbClr val="FFCC66"/>
                </a:solidFill>
                <a:latin typeface="Courier"/>
                <a:cs typeface="Courier"/>
              </a:rPr>
              <a:t>    - </a:t>
            </a:r>
            <a:r>
              <a:rPr lang="en-US" sz="1200" dirty="0" err="1" smtClean="0">
                <a:solidFill>
                  <a:srgbClr val="FFCC66"/>
                </a:solidFill>
                <a:latin typeface="Courier"/>
                <a:cs typeface="Courier"/>
              </a:rPr>
              <a:t>Sparc</a:t>
            </a:r>
            <a:endParaRPr lang="en-US" sz="1200" dirty="0" smtClean="0">
              <a:solidFill>
                <a:srgbClr val="FFCC66"/>
              </a:solidFill>
              <a:latin typeface="Courier"/>
              <a:cs typeface="Courier"/>
            </a:endParaRPr>
          </a:p>
          <a:p>
            <a:pPr marL="270000"/>
            <a:r>
              <a:rPr lang="en-US" sz="1200" dirty="0" smtClean="0">
                <a:solidFill>
                  <a:srgbClr val="FFCC66"/>
                </a:solidFill>
                <a:latin typeface="Courier"/>
                <a:cs typeface="Courier"/>
              </a:rPr>
              <a:t>    sparcv9  - </a:t>
            </a:r>
            <a:r>
              <a:rPr lang="en-US" sz="1200" dirty="0" err="1" smtClean="0">
                <a:solidFill>
                  <a:srgbClr val="FFCC66"/>
                </a:solidFill>
                <a:latin typeface="Courier"/>
                <a:cs typeface="Courier"/>
              </a:rPr>
              <a:t>Sparc</a:t>
            </a:r>
            <a:r>
              <a:rPr lang="en-US" sz="1200" dirty="0" smtClean="0">
                <a:solidFill>
                  <a:srgbClr val="FFCC66"/>
                </a:solidFill>
                <a:latin typeface="Courier"/>
                <a:cs typeface="Courier"/>
              </a:rPr>
              <a:t> V9</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systemz</a:t>
            </a:r>
            <a:r>
              <a:rPr lang="en-US" sz="1200" dirty="0" smtClean="0">
                <a:solidFill>
                  <a:srgbClr val="FFCC66"/>
                </a:solidFill>
                <a:latin typeface="Courier"/>
                <a:cs typeface="Courier"/>
              </a:rPr>
              <a:t>  - </a:t>
            </a:r>
            <a:r>
              <a:rPr lang="en-US" sz="1200" dirty="0" err="1" smtClean="0">
                <a:solidFill>
                  <a:srgbClr val="FFCC66"/>
                </a:solidFill>
                <a:latin typeface="Courier"/>
                <a:cs typeface="Courier"/>
              </a:rPr>
              <a:t>SystemZ</a:t>
            </a:r>
            <a:endParaRPr lang="en-US" sz="1200" dirty="0" smtClean="0">
              <a:solidFill>
                <a:srgbClr val="FFCC66"/>
              </a:solidFill>
              <a:latin typeface="Courier"/>
              <a:cs typeface="Courier"/>
            </a:endParaRPr>
          </a:p>
          <a:p>
            <a:pPr marL="270000"/>
            <a:r>
              <a:rPr lang="en-US" sz="1200" dirty="0" smtClean="0">
                <a:solidFill>
                  <a:srgbClr val="FFCC66"/>
                </a:solidFill>
                <a:latin typeface="Courier"/>
                <a:cs typeface="Courier"/>
              </a:rPr>
              <a:t>    thumb    - Thumb</a:t>
            </a:r>
          </a:p>
          <a:p>
            <a:pPr marL="270000"/>
            <a:r>
              <a:rPr lang="en-US" sz="1200" dirty="0" smtClean="0">
                <a:solidFill>
                  <a:srgbClr val="FFCC66"/>
                </a:solidFill>
                <a:latin typeface="Courier"/>
                <a:cs typeface="Courier"/>
              </a:rPr>
              <a:t>    x86      - 32-bit X86: Pentium-Pro</a:t>
            </a:r>
          </a:p>
          <a:p>
            <a:pPr marL="270000"/>
            <a:r>
              <a:rPr lang="en-US" sz="1200" dirty="0" smtClean="0">
                <a:solidFill>
                  <a:srgbClr val="FFCC66"/>
                </a:solidFill>
                <a:latin typeface="Courier"/>
                <a:cs typeface="Courier"/>
              </a:rPr>
              <a:t>    x86-64   - 64-bit X86: EM64T and AMD64</a:t>
            </a:r>
          </a:p>
          <a:p>
            <a:pPr marL="270000"/>
            <a:r>
              <a:rPr lang="en-US" sz="1200" dirty="0" smtClean="0">
                <a:solidFill>
                  <a:srgbClr val="FFCC66"/>
                </a:solidFill>
                <a:latin typeface="Courier"/>
                <a:cs typeface="Courier"/>
              </a:rPr>
              <a:t>    </a:t>
            </a:r>
            <a:r>
              <a:rPr lang="en-US" sz="1200" dirty="0" err="1" smtClean="0">
                <a:solidFill>
                  <a:srgbClr val="FFCC66"/>
                </a:solidFill>
                <a:latin typeface="Courier"/>
                <a:cs typeface="Courier"/>
              </a:rPr>
              <a:t>xcore</a:t>
            </a:r>
            <a:r>
              <a:rPr lang="en-US" sz="1200" dirty="0" smtClean="0">
                <a:solidFill>
                  <a:srgbClr val="FFCC66"/>
                </a:solidFill>
                <a:latin typeface="Courier"/>
                <a:cs typeface="Courier"/>
              </a:rPr>
              <a:t>    - </a:t>
            </a:r>
            <a:r>
              <a:rPr lang="en-US" sz="1200" dirty="0" err="1" smtClean="0">
                <a:solidFill>
                  <a:srgbClr val="FFCC66"/>
                </a:solidFill>
                <a:latin typeface="Courier"/>
                <a:cs typeface="Courier"/>
              </a:rPr>
              <a:t>XCore</a:t>
            </a:r>
            <a:endParaRPr lang="en-US" sz="1200" dirty="0" smtClean="0">
              <a:solidFill>
                <a:srgbClr val="FFCC66"/>
              </a:solidFill>
              <a:latin typeface="Courier"/>
              <a:cs typeface="Courier"/>
            </a:endParaRPr>
          </a:p>
        </p:txBody>
      </p:sp>
      <p:pic>
        <p:nvPicPr>
          <p:cNvPr id="5" name="Picture 4" descr="gears.jpg"/>
          <p:cNvPicPr>
            <a:picLocks noChangeAspect="1"/>
          </p:cNvPicPr>
          <p:nvPr/>
        </p:nvPicPr>
        <p:blipFill>
          <a:blip r:embed="rId2"/>
          <a:stretch>
            <a:fillRect/>
          </a:stretch>
        </p:blipFill>
        <p:spPr>
          <a:xfrm>
            <a:off x="1401853" y="5131300"/>
            <a:ext cx="2179692" cy="17267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to Learn Compilers?</a:t>
            </a:r>
            <a:endParaRPr lang="en-US" dirty="0"/>
          </a:p>
        </p:txBody>
      </p:sp>
      <p:sp>
        <p:nvSpPr>
          <p:cNvPr id="4" name="Rectangle 3"/>
          <p:cNvSpPr/>
          <p:nvPr/>
        </p:nvSpPr>
        <p:spPr>
          <a:xfrm>
            <a:off x="546904" y="3142787"/>
            <a:ext cx="2948314" cy="3715214"/>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descr="RobertFloyd.tiff"/>
          <p:cNvPicPr>
            <a:picLocks noChangeAspect="1"/>
          </p:cNvPicPr>
          <p:nvPr/>
        </p:nvPicPr>
        <p:blipFill>
          <a:blip r:embed="rId2"/>
          <a:stretch>
            <a:fillRect/>
          </a:stretch>
        </p:blipFill>
        <p:spPr>
          <a:xfrm>
            <a:off x="2490056" y="4308103"/>
            <a:ext cx="1021866" cy="1261476"/>
          </a:xfrm>
          <a:prstGeom prst="rect">
            <a:avLst/>
          </a:prstGeom>
        </p:spPr>
      </p:pic>
      <p:sp>
        <p:nvSpPr>
          <p:cNvPr id="6" name="TextBox 5"/>
          <p:cNvSpPr txBox="1"/>
          <p:nvPr/>
        </p:nvSpPr>
        <p:spPr>
          <a:xfrm>
            <a:off x="1004104" y="1282617"/>
            <a:ext cx="7132099" cy="1138773"/>
          </a:xfrm>
          <a:prstGeom prst="rect">
            <a:avLst/>
          </a:prstGeom>
          <a:noFill/>
        </p:spPr>
        <p:txBody>
          <a:bodyPr wrap="square" rtlCol="0">
            <a:spAutoFit/>
          </a:bodyPr>
          <a:lstStyle/>
          <a:p>
            <a:r>
              <a:rPr lang="en-US" sz="2600" i="1" dirty="0" smtClean="0"/>
              <a:t>"We do not need that many compiler guys. But those that we need, we need them badly." </a:t>
            </a:r>
          </a:p>
          <a:p>
            <a:pPr algn="r"/>
            <a:r>
              <a:rPr lang="en-US" sz="1600" dirty="0" smtClean="0"/>
              <a:t>François </a:t>
            </a:r>
            <a:r>
              <a:rPr lang="en-US" sz="1600" dirty="0" err="1" smtClean="0"/>
              <a:t>Bodin</a:t>
            </a:r>
            <a:r>
              <a:rPr lang="en-US" sz="1600" dirty="0" smtClean="0"/>
              <a:t> – CEO of CAPS</a:t>
            </a:r>
          </a:p>
        </p:txBody>
      </p:sp>
      <p:sp>
        <p:nvSpPr>
          <p:cNvPr id="7" name="TextBox 6"/>
          <p:cNvSpPr txBox="1"/>
          <p:nvPr/>
        </p:nvSpPr>
        <p:spPr>
          <a:xfrm>
            <a:off x="3514327" y="3142787"/>
            <a:ext cx="3529985" cy="1323439"/>
          </a:xfrm>
          <a:prstGeom prst="rect">
            <a:avLst/>
          </a:prstGeom>
          <a:noFill/>
        </p:spPr>
        <p:txBody>
          <a:bodyPr wrap="square" rtlCol="0">
            <a:spAutoFit/>
          </a:bodyPr>
          <a:lstStyle/>
          <a:p>
            <a:r>
              <a:rPr lang="en-US" sz="2000" dirty="0" smtClean="0"/>
              <a:t>A lot of amazing people in computer science were working with compilers and programming languages.</a:t>
            </a:r>
            <a:endParaRPr lang="en-US" sz="2000" dirty="0"/>
          </a:p>
        </p:txBody>
      </p:sp>
      <p:pic>
        <p:nvPicPr>
          <p:cNvPr id="8" name="Picture 7" descr="AlanPerlis.jpg"/>
          <p:cNvPicPr>
            <a:picLocks noChangeAspect="1"/>
          </p:cNvPicPr>
          <p:nvPr/>
        </p:nvPicPr>
        <p:blipFill>
          <a:blip r:embed="rId3"/>
          <a:stretch>
            <a:fillRect/>
          </a:stretch>
        </p:blipFill>
        <p:spPr>
          <a:xfrm>
            <a:off x="546904" y="3142787"/>
            <a:ext cx="953440" cy="1165315"/>
          </a:xfrm>
          <a:prstGeom prst="rect">
            <a:avLst/>
          </a:prstGeom>
        </p:spPr>
      </p:pic>
      <p:pic>
        <p:nvPicPr>
          <p:cNvPr id="9" name="Picture 8" descr="backus.jpg"/>
          <p:cNvPicPr>
            <a:picLocks noChangeAspect="1"/>
          </p:cNvPicPr>
          <p:nvPr/>
        </p:nvPicPr>
        <p:blipFill>
          <a:blip r:embed="rId4"/>
          <a:stretch>
            <a:fillRect/>
          </a:stretch>
        </p:blipFill>
        <p:spPr>
          <a:xfrm>
            <a:off x="1500344" y="3142787"/>
            <a:ext cx="1092483" cy="1165315"/>
          </a:xfrm>
          <a:prstGeom prst="rect">
            <a:avLst/>
          </a:prstGeom>
        </p:spPr>
      </p:pic>
      <p:pic>
        <p:nvPicPr>
          <p:cNvPr id="10" name="Picture 9" descr="DennisRitchie.jpg"/>
          <p:cNvPicPr>
            <a:picLocks noChangeAspect="1"/>
          </p:cNvPicPr>
          <p:nvPr/>
        </p:nvPicPr>
        <p:blipFill>
          <a:blip r:embed="rId5"/>
          <a:stretch>
            <a:fillRect/>
          </a:stretch>
        </p:blipFill>
        <p:spPr>
          <a:xfrm>
            <a:off x="2592827" y="3142787"/>
            <a:ext cx="900207" cy="1165316"/>
          </a:xfrm>
          <a:prstGeom prst="rect">
            <a:avLst/>
          </a:prstGeom>
        </p:spPr>
      </p:pic>
      <p:pic>
        <p:nvPicPr>
          <p:cNvPr id="11" name="Picture 10" descr="Hopper.jpg"/>
          <p:cNvPicPr>
            <a:picLocks noChangeAspect="1"/>
          </p:cNvPicPr>
          <p:nvPr/>
        </p:nvPicPr>
        <p:blipFill>
          <a:blip r:embed="rId6"/>
          <a:stretch>
            <a:fillRect/>
          </a:stretch>
        </p:blipFill>
        <p:spPr>
          <a:xfrm>
            <a:off x="546904" y="4308103"/>
            <a:ext cx="1000112" cy="1261474"/>
          </a:xfrm>
          <a:prstGeom prst="rect">
            <a:avLst/>
          </a:prstGeom>
        </p:spPr>
      </p:pic>
      <p:pic>
        <p:nvPicPr>
          <p:cNvPr id="12" name="Picture 11" descr="Iverson.jpg"/>
          <p:cNvPicPr>
            <a:picLocks noChangeAspect="1"/>
          </p:cNvPicPr>
          <p:nvPr/>
        </p:nvPicPr>
        <p:blipFill>
          <a:blip r:embed="rId7"/>
          <a:stretch>
            <a:fillRect/>
          </a:stretch>
        </p:blipFill>
        <p:spPr>
          <a:xfrm>
            <a:off x="1516421" y="4308102"/>
            <a:ext cx="994762" cy="1261474"/>
          </a:xfrm>
          <a:prstGeom prst="rect">
            <a:avLst/>
          </a:prstGeom>
        </p:spPr>
      </p:pic>
      <p:pic>
        <p:nvPicPr>
          <p:cNvPr id="13" name="Picture 12" descr="JohanDahl.jpg"/>
          <p:cNvPicPr>
            <a:picLocks noChangeAspect="1"/>
          </p:cNvPicPr>
          <p:nvPr/>
        </p:nvPicPr>
        <p:blipFill>
          <a:blip r:embed="rId8"/>
          <a:stretch>
            <a:fillRect/>
          </a:stretch>
        </p:blipFill>
        <p:spPr>
          <a:xfrm>
            <a:off x="546904" y="5576432"/>
            <a:ext cx="901171" cy="1274331"/>
          </a:xfrm>
          <a:prstGeom prst="rect">
            <a:avLst/>
          </a:prstGeom>
        </p:spPr>
      </p:pic>
      <p:pic>
        <p:nvPicPr>
          <p:cNvPr id="14" name="Picture 13" descr="cocke.gif"/>
          <p:cNvPicPr>
            <a:picLocks noChangeAspect="1"/>
          </p:cNvPicPr>
          <p:nvPr/>
        </p:nvPicPr>
        <p:blipFill>
          <a:blip r:embed="rId9"/>
          <a:stretch>
            <a:fillRect/>
          </a:stretch>
        </p:blipFill>
        <p:spPr>
          <a:xfrm>
            <a:off x="1448075" y="5574049"/>
            <a:ext cx="1041981" cy="1276713"/>
          </a:xfrm>
          <a:prstGeom prst="rect">
            <a:avLst/>
          </a:prstGeom>
        </p:spPr>
      </p:pic>
      <p:pic>
        <p:nvPicPr>
          <p:cNvPr id="15" name="Picture 14" descr="mccarthy.gif"/>
          <p:cNvPicPr>
            <a:picLocks noChangeAspect="1"/>
          </p:cNvPicPr>
          <p:nvPr/>
        </p:nvPicPr>
        <p:blipFill>
          <a:blip r:embed="rId10"/>
          <a:stretch>
            <a:fillRect/>
          </a:stretch>
        </p:blipFill>
        <p:spPr>
          <a:xfrm>
            <a:off x="2490056" y="5569576"/>
            <a:ext cx="1024271" cy="1288425"/>
          </a:xfrm>
          <a:prstGeom prst="rect">
            <a:avLst/>
          </a:prstGeom>
        </p:spPr>
      </p:pic>
      <p:sp>
        <p:nvSpPr>
          <p:cNvPr id="16" name="Rectangle 15"/>
          <p:cNvSpPr/>
          <p:nvPr/>
        </p:nvSpPr>
        <p:spPr>
          <a:xfrm>
            <a:off x="546904" y="3142787"/>
            <a:ext cx="2946130" cy="3707975"/>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p:cNvSpPr/>
          <p:nvPr/>
        </p:nvSpPr>
        <p:spPr>
          <a:xfrm>
            <a:off x="3992131" y="4567214"/>
            <a:ext cx="2034787" cy="1002362"/>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Who do you know in these photos?</a:t>
            </a:r>
            <a:endParaRPr lang="en-US" dirty="0">
              <a:solidFill>
                <a:schemeClr val="tx1"/>
              </a:solidFill>
            </a:endParaRPr>
          </a:p>
        </p:txBody>
      </p:sp>
      <p:sp>
        <p:nvSpPr>
          <p:cNvPr id="21" name="TextBox 20"/>
          <p:cNvSpPr txBox="1"/>
          <p:nvPr/>
        </p:nvSpPr>
        <p:spPr>
          <a:xfrm>
            <a:off x="5279319" y="5527323"/>
            <a:ext cx="3529985" cy="1323439"/>
          </a:xfrm>
          <a:prstGeom prst="rect">
            <a:avLst/>
          </a:prstGeom>
          <a:noFill/>
        </p:spPr>
        <p:txBody>
          <a:bodyPr wrap="square" rtlCol="0">
            <a:spAutoFit/>
          </a:bodyPr>
          <a:lstStyle/>
          <a:p>
            <a:r>
              <a:rPr lang="en-US" sz="2000" dirty="0" smtClean="0"/>
              <a:t>And many of the amazing things that we have today only exist because of compilers and programming languages!</a:t>
            </a:r>
            <a:endParaRPr lang="en-US" sz="2000" dirty="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718111"/>
          </a:xfrm>
        </p:spPr>
        <p:txBody>
          <a:bodyPr/>
          <a:lstStyle/>
          <a:p>
            <a:r>
              <a:rPr lang="en-US" dirty="0" smtClean="0"/>
              <a:t>Generating Machine Code</a:t>
            </a:r>
            <a:endParaRPr lang="en-US" dirty="0"/>
          </a:p>
        </p:txBody>
      </p:sp>
      <p:sp>
        <p:nvSpPr>
          <p:cNvPr id="6" name="Rectangle 5"/>
          <p:cNvSpPr/>
          <p:nvPr/>
        </p:nvSpPr>
        <p:spPr>
          <a:xfrm>
            <a:off x="345560" y="5136088"/>
            <a:ext cx="5710902" cy="1493372"/>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000"/>
            <a:r>
              <a:rPr lang="en-US" sz="1400" dirty="0" smtClean="0">
                <a:solidFill>
                  <a:srgbClr val="FFCC66"/>
                </a:solidFill>
                <a:latin typeface="Courier"/>
                <a:cs typeface="Courier"/>
              </a:rPr>
              <a:t>$&gt; clang -</a:t>
            </a:r>
            <a:r>
              <a:rPr lang="en-US" sz="1400" dirty="0" err="1" smtClean="0">
                <a:solidFill>
                  <a:srgbClr val="FFCC66"/>
                </a:solidFill>
                <a:latin typeface="Courier"/>
                <a:cs typeface="Courier"/>
              </a:rPr>
              <a:t>c</a:t>
            </a:r>
            <a:r>
              <a:rPr lang="en-US" sz="1400" dirty="0" smtClean="0">
                <a:solidFill>
                  <a:srgbClr val="FFCC66"/>
                </a:solidFill>
                <a:latin typeface="Courier"/>
                <a:cs typeface="Courier"/>
              </a:rPr>
              <a:t> -emit-</a:t>
            </a:r>
            <a:r>
              <a:rPr lang="en-US" sz="1400" dirty="0" err="1" smtClean="0">
                <a:solidFill>
                  <a:srgbClr val="FFCC66"/>
                </a:solidFill>
                <a:latin typeface="Courier"/>
                <a:cs typeface="Courier"/>
              </a:rPr>
              <a:t>llvm</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identity.c</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o</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identity.bc</a:t>
            </a:r>
            <a:endParaRPr lang="en-US" sz="1400" dirty="0" smtClean="0">
              <a:solidFill>
                <a:srgbClr val="FFCC66"/>
              </a:solidFill>
              <a:latin typeface="Courier"/>
              <a:cs typeface="Courier"/>
            </a:endParaRPr>
          </a:p>
          <a:p>
            <a:pPr marL="270000"/>
            <a:endParaRPr lang="en-US" sz="1400" dirty="0" smtClean="0">
              <a:solidFill>
                <a:srgbClr val="FFCC66"/>
              </a:solidFill>
              <a:latin typeface="Courier"/>
              <a:cs typeface="Courier"/>
            </a:endParaRPr>
          </a:p>
          <a:p>
            <a:pPr marL="270000"/>
            <a:r>
              <a:rPr lang="en-US" sz="1400" dirty="0" smtClean="0">
                <a:solidFill>
                  <a:srgbClr val="FFCC66"/>
                </a:solidFill>
                <a:latin typeface="Courier"/>
                <a:cs typeface="Courier"/>
              </a:rPr>
              <a:t>$&gt; opt -mem2reg </a:t>
            </a:r>
            <a:r>
              <a:rPr lang="en-US" sz="1400" dirty="0" err="1" smtClean="0">
                <a:solidFill>
                  <a:srgbClr val="FFCC66"/>
                </a:solidFill>
                <a:latin typeface="Courier"/>
                <a:cs typeface="Courier"/>
              </a:rPr>
              <a:t>identity.bc</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o</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identity.opt.bc</a:t>
            </a:r>
            <a:endParaRPr lang="en-US" sz="1400" dirty="0" smtClean="0">
              <a:solidFill>
                <a:srgbClr val="FFCC66"/>
              </a:solidFill>
              <a:latin typeface="Courier"/>
              <a:cs typeface="Courier"/>
            </a:endParaRPr>
          </a:p>
          <a:p>
            <a:pPr marL="270000"/>
            <a:endParaRPr lang="en-US" sz="1400" dirty="0" smtClean="0">
              <a:solidFill>
                <a:srgbClr val="FFCC66"/>
              </a:solidFill>
              <a:latin typeface="Courier"/>
              <a:cs typeface="Courier"/>
            </a:endParaRPr>
          </a:p>
          <a:p>
            <a:pPr marL="270000"/>
            <a:r>
              <a:rPr lang="en-US" sz="1400" dirty="0" smtClean="0">
                <a:solidFill>
                  <a:srgbClr val="FFCC66"/>
                </a:solidFill>
                <a:latin typeface="Courier"/>
                <a:cs typeface="Courier"/>
              </a:rPr>
              <a:t>$&gt; </a:t>
            </a:r>
            <a:r>
              <a:rPr lang="en-US" sz="1400" dirty="0" err="1" smtClean="0">
                <a:solidFill>
                  <a:srgbClr val="FFCC66"/>
                </a:solidFill>
                <a:latin typeface="Courier"/>
                <a:cs typeface="Courier"/>
              </a:rPr>
              <a:t>llc</a:t>
            </a:r>
            <a:r>
              <a:rPr lang="en-US" sz="1400" dirty="0" smtClean="0">
                <a:solidFill>
                  <a:srgbClr val="FFCC66"/>
                </a:solidFill>
                <a:latin typeface="Courier"/>
                <a:cs typeface="Courier"/>
              </a:rPr>
              <a:t> -march=x86 </a:t>
            </a:r>
            <a:r>
              <a:rPr lang="en-US" sz="1400" dirty="0" err="1" smtClean="0">
                <a:solidFill>
                  <a:srgbClr val="FFCC66"/>
                </a:solidFill>
                <a:latin typeface="Courier"/>
                <a:cs typeface="Courier"/>
              </a:rPr>
              <a:t>identity.opt.bc</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o</a:t>
            </a:r>
            <a:r>
              <a:rPr lang="en-US" sz="1400" dirty="0" smtClean="0">
                <a:solidFill>
                  <a:srgbClr val="FFCC66"/>
                </a:solidFill>
                <a:latin typeface="Courier"/>
                <a:cs typeface="Courier"/>
              </a:rPr>
              <a:t> identity.x86</a:t>
            </a:r>
          </a:p>
        </p:txBody>
      </p:sp>
      <p:sp>
        <p:nvSpPr>
          <p:cNvPr id="7" name="TextBox 6"/>
          <p:cNvSpPr txBox="1"/>
          <p:nvPr/>
        </p:nvSpPr>
        <p:spPr>
          <a:xfrm>
            <a:off x="6168102" y="1225689"/>
            <a:ext cx="2570172" cy="5632311"/>
          </a:xfrm>
          <a:prstGeom prst="rect">
            <a:avLst/>
          </a:prstGeom>
          <a:noFill/>
        </p:spPr>
        <p:txBody>
          <a:bodyPr wrap="square" rtlCol="0">
            <a:spAutoFit/>
          </a:bodyPr>
          <a:lstStyle/>
          <a:p>
            <a:r>
              <a:rPr lang="en-US" sz="1000" dirty="0" smtClean="0">
                <a:latin typeface="Courier"/>
                <a:cs typeface="Courier"/>
              </a:rPr>
              <a:t>	.</a:t>
            </a:r>
            <a:r>
              <a:rPr lang="en-US" sz="1000" dirty="0" err="1" smtClean="0">
                <a:latin typeface="Courier"/>
                <a:cs typeface="Courier"/>
              </a:rPr>
              <a:t>globl</a:t>
            </a:r>
            <a:r>
              <a:rPr lang="en-US" sz="1000" dirty="0" smtClean="0">
                <a:latin typeface="Courier"/>
                <a:cs typeface="Courier"/>
              </a:rPr>
              <a:t>	_identity</a:t>
            </a:r>
          </a:p>
          <a:p>
            <a:r>
              <a:rPr lang="en-US" sz="1000" dirty="0" smtClean="0">
                <a:latin typeface="Courier"/>
                <a:cs typeface="Courier"/>
              </a:rPr>
              <a:t>	.align	4, 0x90</a:t>
            </a:r>
          </a:p>
          <a:p>
            <a:r>
              <a:rPr lang="en-US" sz="1000" dirty="0" smtClean="0">
                <a:latin typeface="Courier"/>
                <a:cs typeface="Courier"/>
              </a:rPr>
              <a:t>_identity:</a:t>
            </a:r>
          </a:p>
          <a:p>
            <a:r>
              <a:rPr lang="en-US" sz="1000" dirty="0" smtClean="0">
                <a:latin typeface="Courier"/>
                <a:cs typeface="Courier"/>
              </a:rPr>
              <a:t>	</a:t>
            </a:r>
            <a:r>
              <a:rPr lang="en-US" sz="1000" dirty="0" err="1" smtClean="0">
                <a:latin typeface="Courier"/>
                <a:cs typeface="Courier"/>
              </a:rPr>
              <a:t>pushl</a:t>
            </a:r>
            <a:r>
              <a:rPr lang="en-US" sz="1000" dirty="0" smtClean="0">
                <a:latin typeface="Courier"/>
                <a:cs typeface="Courier"/>
              </a:rPr>
              <a:t>	%</a:t>
            </a:r>
            <a:r>
              <a:rPr lang="en-US" sz="1000" dirty="0" err="1" smtClean="0">
                <a:latin typeface="Courier"/>
                <a:cs typeface="Courier"/>
              </a:rPr>
              <a:t>ebx</a:t>
            </a:r>
            <a:endParaRPr lang="en-US" sz="1000" dirty="0" smtClean="0">
              <a:latin typeface="Courier"/>
              <a:cs typeface="Courier"/>
            </a:endParaRPr>
          </a:p>
          <a:p>
            <a:r>
              <a:rPr lang="en-US" sz="1000" dirty="0" smtClean="0">
                <a:latin typeface="Courier"/>
                <a:cs typeface="Courier"/>
              </a:rPr>
              <a:t>	</a:t>
            </a:r>
            <a:r>
              <a:rPr lang="en-US" sz="1000" dirty="0" err="1" smtClean="0">
                <a:latin typeface="Courier"/>
                <a:cs typeface="Courier"/>
              </a:rPr>
              <a:t>pushl</a:t>
            </a:r>
            <a:r>
              <a:rPr lang="en-US" sz="1000" dirty="0" smtClean="0">
                <a:latin typeface="Courier"/>
                <a:cs typeface="Courier"/>
              </a:rPr>
              <a:t>	%</a:t>
            </a:r>
            <a:r>
              <a:rPr lang="en-US" sz="1000" dirty="0" err="1" smtClean="0">
                <a:latin typeface="Courier"/>
                <a:cs typeface="Courier"/>
              </a:rPr>
              <a:t>edi</a:t>
            </a:r>
            <a:endParaRPr lang="en-US" sz="1000" dirty="0" smtClean="0">
              <a:latin typeface="Courier"/>
              <a:cs typeface="Courier"/>
            </a:endParaRPr>
          </a:p>
          <a:p>
            <a:r>
              <a:rPr lang="en-US" sz="1000" dirty="0" smtClean="0">
                <a:latin typeface="Courier"/>
                <a:cs typeface="Courier"/>
              </a:rPr>
              <a:t>	</a:t>
            </a:r>
            <a:r>
              <a:rPr lang="en-US" sz="1000" dirty="0" err="1" smtClean="0">
                <a:latin typeface="Courier"/>
                <a:cs typeface="Courier"/>
              </a:rPr>
              <a:t>pushl</a:t>
            </a:r>
            <a:r>
              <a:rPr lang="en-US" sz="1000" dirty="0" smtClean="0">
                <a:latin typeface="Courier"/>
                <a:cs typeface="Courier"/>
              </a:rPr>
              <a:t>	%</a:t>
            </a:r>
            <a:r>
              <a:rPr lang="en-US" sz="1000" dirty="0" err="1" smtClean="0">
                <a:latin typeface="Courier"/>
                <a:cs typeface="Courier"/>
              </a:rPr>
              <a:t>esi</a:t>
            </a:r>
            <a:endParaRPr lang="en-US" sz="1000" dirty="0" smtClean="0">
              <a:latin typeface="Courier"/>
              <a:cs typeface="Courier"/>
            </a:endParaRPr>
          </a:p>
          <a:p>
            <a:r>
              <a:rPr lang="en-US" sz="1000" dirty="0" smtClean="0">
                <a:latin typeface="Courier"/>
                <a:cs typeface="Courier"/>
              </a:rPr>
              <a:t>	</a:t>
            </a:r>
            <a:r>
              <a:rPr lang="en-US" sz="1000" dirty="0" err="1" smtClean="0">
                <a:latin typeface="Courier"/>
                <a:cs typeface="Courier"/>
              </a:rPr>
              <a:t>xorl</a:t>
            </a:r>
            <a:r>
              <a:rPr lang="en-US" sz="1000" dirty="0" smtClean="0">
                <a:latin typeface="Courier"/>
                <a:cs typeface="Courier"/>
              </a:rPr>
              <a:t>	%</a:t>
            </a:r>
            <a:r>
              <a:rPr lang="en-US" sz="1000" dirty="0" err="1" smtClean="0">
                <a:latin typeface="Courier"/>
                <a:cs typeface="Courier"/>
              </a:rPr>
              <a:t>eax</a:t>
            </a:r>
            <a:r>
              <a:rPr lang="en-US" sz="1000" dirty="0" smtClean="0">
                <a:latin typeface="Courier"/>
                <a:cs typeface="Courier"/>
              </a:rPr>
              <a:t>, %</a:t>
            </a:r>
            <a:r>
              <a:rPr lang="en-US" sz="1000" dirty="0" err="1" smtClean="0">
                <a:latin typeface="Courier"/>
                <a:cs typeface="Courier"/>
              </a:rPr>
              <a:t>eax</a:t>
            </a:r>
            <a:endParaRPr lang="en-US" sz="1000" dirty="0" smtClean="0">
              <a:latin typeface="Courier"/>
              <a:cs typeface="Courier"/>
            </a:endParaRPr>
          </a:p>
          <a:p>
            <a:r>
              <a:rPr lang="en-US" sz="1000" dirty="0" smtClean="0">
                <a:latin typeface="Courier"/>
                <a:cs typeface="Courier"/>
              </a:rPr>
              <a:t>	</a:t>
            </a:r>
            <a:r>
              <a:rPr lang="en-US" sz="1000" dirty="0" err="1" smtClean="0">
                <a:latin typeface="Courier"/>
                <a:cs typeface="Courier"/>
              </a:rPr>
              <a:t>movl</a:t>
            </a:r>
            <a:r>
              <a:rPr lang="en-US" sz="1000" dirty="0" smtClean="0">
                <a:latin typeface="Courier"/>
                <a:cs typeface="Courier"/>
              </a:rPr>
              <a:t>	20(%esp), %</a:t>
            </a:r>
            <a:r>
              <a:rPr lang="en-US" sz="1000" dirty="0" err="1" smtClean="0">
                <a:latin typeface="Courier"/>
                <a:cs typeface="Courier"/>
              </a:rPr>
              <a:t>ecx</a:t>
            </a:r>
            <a:endParaRPr lang="en-US" sz="1000" dirty="0" smtClean="0">
              <a:latin typeface="Courier"/>
              <a:cs typeface="Courier"/>
            </a:endParaRPr>
          </a:p>
          <a:p>
            <a:r>
              <a:rPr lang="en-US" sz="1000" dirty="0" smtClean="0">
                <a:latin typeface="Courier"/>
                <a:cs typeface="Courier"/>
              </a:rPr>
              <a:t>	</a:t>
            </a:r>
            <a:r>
              <a:rPr lang="en-US" sz="1000" dirty="0" err="1" smtClean="0">
                <a:latin typeface="Courier"/>
                <a:cs typeface="Courier"/>
              </a:rPr>
              <a:t>movl</a:t>
            </a:r>
            <a:r>
              <a:rPr lang="en-US" sz="1000" dirty="0" smtClean="0">
                <a:latin typeface="Courier"/>
                <a:cs typeface="Courier"/>
              </a:rPr>
              <a:t>	16(%esp), %</a:t>
            </a:r>
            <a:r>
              <a:rPr lang="en-US" sz="1000" dirty="0" err="1" smtClean="0">
                <a:latin typeface="Courier"/>
                <a:cs typeface="Courier"/>
              </a:rPr>
              <a:t>edx</a:t>
            </a:r>
            <a:endParaRPr lang="en-US" sz="1000" dirty="0" smtClean="0">
              <a:latin typeface="Courier"/>
              <a:cs typeface="Courier"/>
            </a:endParaRPr>
          </a:p>
          <a:p>
            <a:r>
              <a:rPr lang="en-US" sz="1000" dirty="0" smtClean="0">
                <a:latin typeface="Courier"/>
                <a:cs typeface="Courier"/>
              </a:rPr>
              <a:t>	</a:t>
            </a:r>
            <a:r>
              <a:rPr lang="en-US" sz="1000" dirty="0" err="1" smtClean="0">
                <a:latin typeface="Courier"/>
                <a:cs typeface="Courier"/>
              </a:rPr>
              <a:t>movl</a:t>
            </a:r>
            <a:r>
              <a:rPr lang="en-US" sz="1000" dirty="0" smtClean="0">
                <a:latin typeface="Courier"/>
                <a:cs typeface="Courier"/>
              </a:rPr>
              <a:t>	%</a:t>
            </a:r>
            <a:r>
              <a:rPr lang="en-US" sz="1000" dirty="0" err="1" smtClean="0">
                <a:latin typeface="Courier"/>
                <a:cs typeface="Courier"/>
              </a:rPr>
              <a:t>eax</a:t>
            </a:r>
            <a:r>
              <a:rPr lang="en-US" sz="1000" dirty="0" smtClean="0">
                <a:latin typeface="Courier"/>
                <a:cs typeface="Courier"/>
              </a:rPr>
              <a:t>, %</a:t>
            </a:r>
            <a:r>
              <a:rPr lang="en-US" sz="1000" dirty="0" err="1" smtClean="0">
                <a:latin typeface="Courier"/>
                <a:cs typeface="Courier"/>
              </a:rPr>
              <a:t>esi</a:t>
            </a:r>
            <a:endParaRPr lang="en-US" sz="1000" dirty="0" smtClean="0">
              <a:latin typeface="Courier"/>
              <a:cs typeface="Courier"/>
            </a:endParaRPr>
          </a:p>
          <a:p>
            <a:r>
              <a:rPr lang="en-US" sz="1000" dirty="0" smtClean="0">
                <a:latin typeface="Courier"/>
                <a:cs typeface="Courier"/>
              </a:rPr>
              <a:t>	</a:t>
            </a:r>
            <a:r>
              <a:rPr lang="en-US" sz="1000" dirty="0" err="1" smtClean="0">
                <a:latin typeface="Courier"/>
                <a:cs typeface="Courier"/>
              </a:rPr>
              <a:t>jmp</a:t>
            </a:r>
            <a:r>
              <a:rPr lang="en-US" sz="1000" dirty="0" smtClean="0">
                <a:latin typeface="Courier"/>
                <a:cs typeface="Courier"/>
              </a:rPr>
              <a:t>	LBB1_1</a:t>
            </a:r>
          </a:p>
          <a:p>
            <a:r>
              <a:rPr lang="en-US" sz="1000" dirty="0" smtClean="0">
                <a:latin typeface="Courier"/>
                <a:cs typeface="Courier"/>
              </a:rPr>
              <a:t>	.align	4, 0x90</a:t>
            </a:r>
          </a:p>
          <a:p>
            <a:r>
              <a:rPr lang="en-US" sz="1000" dirty="0" smtClean="0">
                <a:latin typeface="Courier"/>
                <a:cs typeface="Courier"/>
              </a:rPr>
              <a:t>LBB1_3:</a:t>
            </a:r>
          </a:p>
          <a:p>
            <a:r>
              <a:rPr lang="en-US" sz="1000" dirty="0" smtClean="0">
                <a:latin typeface="Courier"/>
                <a:cs typeface="Courier"/>
              </a:rPr>
              <a:t>	</a:t>
            </a:r>
            <a:r>
              <a:rPr lang="en-US" sz="1000" dirty="0" err="1" smtClean="0">
                <a:latin typeface="Courier"/>
                <a:cs typeface="Courier"/>
              </a:rPr>
              <a:t>movl</a:t>
            </a:r>
            <a:r>
              <a:rPr lang="en-US" sz="1000" dirty="0" smtClean="0">
                <a:latin typeface="Courier"/>
                <a:cs typeface="Courier"/>
              </a:rPr>
              <a:t>	(%edx,%esi,4), %</a:t>
            </a:r>
            <a:r>
              <a:rPr lang="en-US" sz="1000" dirty="0" err="1" smtClean="0">
                <a:latin typeface="Courier"/>
                <a:cs typeface="Courier"/>
              </a:rPr>
              <a:t>ebx</a:t>
            </a:r>
            <a:endParaRPr lang="en-US" sz="1000" dirty="0" smtClean="0">
              <a:latin typeface="Courier"/>
              <a:cs typeface="Courier"/>
            </a:endParaRPr>
          </a:p>
          <a:p>
            <a:r>
              <a:rPr lang="en-US" sz="1000" dirty="0" smtClean="0">
                <a:latin typeface="Courier"/>
                <a:cs typeface="Courier"/>
              </a:rPr>
              <a:t>	</a:t>
            </a:r>
            <a:r>
              <a:rPr lang="en-US" sz="1000" dirty="0" err="1" smtClean="0">
                <a:latin typeface="Courier"/>
                <a:cs typeface="Courier"/>
              </a:rPr>
              <a:t>movl</a:t>
            </a:r>
            <a:r>
              <a:rPr lang="en-US" sz="1000" dirty="0" smtClean="0">
                <a:latin typeface="Courier"/>
                <a:cs typeface="Courier"/>
              </a:rPr>
              <a:t>	$0, (%ebx,%edi,4)</a:t>
            </a:r>
          </a:p>
          <a:p>
            <a:r>
              <a:rPr lang="en-US" sz="1000" dirty="0" smtClean="0">
                <a:latin typeface="Courier"/>
                <a:cs typeface="Courier"/>
              </a:rPr>
              <a:t>	</a:t>
            </a:r>
            <a:r>
              <a:rPr lang="en-US" sz="1000" dirty="0" err="1" smtClean="0">
                <a:latin typeface="Courier"/>
                <a:cs typeface="Courier"/>
              </a:rPr>
              <a:t>incl</a:t>
            </a:r>
            <a:r>
              <a:rPr lang="en-US" sz="1000" dirty="0" smtClean="0">
                <a:latin typeface="Courier"/>
                <a:cs typeface="Courier"/>
              </a:rPr>
              <a:t>	%</a:t>
            </a:r>
            <a:r>
              <a:rPr lang="en-US" sz="1000" dirty="0" err="1" smtClean="0">
                <a:latin typeface="Courier"/>
                <a:cs typeface="Courier"/>
              </a:rPr>
              <a:t>edi</a:t>
            </a:r>
            <a:endParaRPr lang="en-US" sz="1000" dirty="0" smtClean="0">
              <a:latin typeface="Courier"/>
              <a:cs typeface="Courier"/>
            </a:endParaRPr>
          </a:p>
          <a:p>
            <a:r>
              <a:rPr lang="en-US" sz="1000" dirty="0" smtClean="0">
                <a:latin typeface="Courier"/>
                <a:cs typeface="Courier"/>
              </a:rPr>
              <a:t>LBB1_2:</a:t>
            </a:r>
          </a:p>
          <a:p>
            <a:r>
              <a:rPr lang="en-US" sz="1000" dirty="0" smtClean="0">
                <a:latin typeface="Courier"/>
                <a:cs typeface="Courier"/>
              </a:rPr>
              <a:t>	</a:t>
            </a:r>
            <a:r>
              <a:rPr lang="en-US" sz="1000" dirty="0" err="1" smtClean="0">
                <a:latin typeface="Courier"/>
                <a:cs typeface="Courier"/>
              </a:rPr>
              <a:t>cmpl</a:t>
            </a:r>
            <a:r>
              <a:rPr lang="en-US" sz="1000" dirty="0" smtClean="0">
                <a:latin typeface="Courier"/>
                <a:cs typeface="Courier"/>
              </a:rPr>
              <a:t>	%</a:t>
            </a:r>
            <a:r>
              <a:rPr lang="en-US" sz="1000" dirty="0" err="1" smtClean="0">
                <a:latin typeface="Courier"/>
                <a:cs typeface="Courier"/>
              </a:rPr>
              <a:t>ecx</a:t>
            </a:r>
            <a:r>
              <a:rPr lang="en-US" sz="1000" dirty="0" smtClean="0">
                <a:latin typeface="Courier"/>
                <a:cs typeface="Courier"/>
              </a:rPr>
              <a:t>, %</a:t>
            </a:r>
            <a:r>
              <a:rPr lang="en-US" sz="1000" dirty="0" err="1" smtClean="0">
                <a:latin typeface="Courier"/>
                <a:cs typeface="Courier"/>
              </a:rPr>
              <a:t>edi</a:t>
            </a:r>
            <a:endParaRPr lang="en-US" sz="1000" dirty="0" smtClean="0">
              <a:latin typeface="Courier"/>
              <a:cs typeface="Courier"/>
            </a:endParaRPr>
          </a:p>
          <a:p>
            <a:r>
              <a:rPr lang="en-US" sz="1000" dirty="0" smtClean="0">
                <a:latin typeface="Courier"/>
                <a:cs typeface="Courier"/>
              </a:rPr>
              <a:t>	</a:t>
            </a:r>
            <a:r>
              <a:rPr lang="en-US" sz="1000" dirty="0" err="1" smtClean="0">
                <a:latin typeface="Courier"/>
                <a:cs typeface="Courier"/>
              </a:rPr>
              <a:t>jl</a:t>
            </a:r>
            <a:r>
              <a:rPr lang="en-US" sz="1000" dirty="0" smtClean="0">
                <a:latin typeface="Courier"/>
                <a:cs typeface="Courier"/>
              </a:rPr>
              <a:t>	LBB1_3</a:t>
            </a:r>
          </a:p>
          <a:p>
            <a:r>
              <a:rPr lang="en-US" sz="1000" dirty="0" smtClean="0">
                <a:latin typeface="Courier"/>
                <a:cs typeface="Courier"/>
              </a:rPr>
              <a:t>	</a:t>
            </a:r>
            <a:r>
              <a:rPr lang="en-US" sz="1000" dirty="0" err="1" smtClean="0">
                <a:latin typeface="Courier"/>
                <a:cs typeface="Courier"/>
              </a:rPr>
              <a:t>incl</a:t>
            </a:r>
            <a:r>
              <a:rPr lang="en-US" sz="1000" dirty="0" smtClean="0">
                <a:latin typeface="Courier"/>
                <a:cs typeface="Courier"/>
              </a:rPr>
              <a:t>	%</a:t>
            </a:r>
            <a:r>
              <a:rPr lang="en-US" sz="1000" dirty="0" err="1" smtClean="0">
                <a:latin typeface="Courier"/>
                <a:cs typeface="Courier"/>
              </a:rPr>
              <a:t>esi</a:t>
            </a:r>
            <a:endParaRPr lang="en-US" sz="1000" dirty="0" smtClean="0">
              <a:latin typeface="Courier"/>
              <a:cs typeface="Courier"/>
            </a:endParaRPr>
          </a:p>
          <a:p>
            <a:r>
              <a:rPr lang="en-US" sz="1000" dirty="0" smtClean="0">
                <a:latin typeface="Courier"/>
                <a:cs typeface="Courier"/>
              </a:rPr>
              <a:t>LBB1_1:</a:t>
            </a:r>
          </a:p>
          <a:p>
            <a:r>
              <a:rPr lang="en-US" sz="1000" dirty="0" smtClean="0">
                <a:latin typeface="Courier"/>
                <a:cs typeface="Courier"/>
              </a:rPr>
              <a:t>	</a:t>
            </a:r>
            <a:r>
              <a:rPr lang="en-US" sz="1000" dirty="0" err="1" smtClean="0">
                <a:latin typeface="Courier"/>
                <a:cs typeface="Courier"/>
              </a:rPr>
              <a:t>cmpl</a:t>
            </a:r>
            <a:r>
              <a:rPr lang="en-US" sz="1000" dirty="0" smtClean="0">
                <a:latin typeface="Courier"/>
                <a:cs typeface="Courier"/>
              </a:rPr>
              <a:t>	%</a:t>
            </a:r>
            <a:r>
              <a:rPr lang="en-US" sz="1000" dirty="0" err="1" smtClean="0">
                <a:latin typeface="Courier"/>
                <a:cs typeface="Courier"/>
              </a:rPr>
              <a:t>ecx</a:t>
            </a:r>
            <a:r>
              <a:rPr lang="en-US" sz="1000" dirty="0" smtClean="0">
                <a:latin typeface="Courier"/>
                <a:cs typeface="Courier"/>
              </a:rPr>
              <a:t>, %</a:t>
            </a:r>
            <a:r>
              <a:rPr lang="en-US" sz="1000" dirty="0" err="1" smtClean="0">
                <a:latin typeface="Courier"/>
                <a:cs typeface="Courier"/>
              </a:rPr>
              <a:t>esi</a:t>
            </a:r>
            <a:endParaRPr lang="en-US" sz="1000" dirty="0" smtClean="0">
              <a:latin typeface="Courier"/>
              <a:cs typeface="Courier"/>
            </a:endParaRPr>
          </a:p>
          <a:p>
            <a:r>
              <a:rPr lang="en-US" sz="1000" dirty="0" smtClean="0">
                <a:latin typeface="Courier"/>
                <a:cs typeface="Courier"/>
              </a:rPr>
              <a:t>	</a:t>
            </a:r>
            <a:r>
              <a:rPr lang="en-US" sz="1000" dirty="0" err="1" smtClean="0">
                <a:latin typeface="Courier"/>
                <a:cs typeface="Courier"/>
              </a:rPr>
              <a:t>movl</a:t>
            </a:r>
            <a:r>
              <a:rPr lang="en-US" sz="1000" dirty="0" smtClean="0">
                <a:latin typeface="Courier"/>
                <a:cs typeface="Courier"/>
              </a:rPr>
              <a:t>	%</a:t>
            </a:r>
            <a:r>
              <a:rPr lang="en-US" sz="1000" dirty="0" err="1" smtClean="0">
                <a:latin typeface="Courier"/>
                <a:cs typeface="Courier"/>
              </a:rPr>
              <a:t>eax</a:t>
            </a:r>
            <a:r>
              <a:rPr lang="en-US" sz="1000" dirty="0" smtClean="0">
                <a:latin typeface="Courier"/>
                <a:cs typeface="Courier"/>
              </a:rPr>
              <a:t>, %</a:t>
            </a:r>
            <a:r>
              <a:rPr lang="en-US" sz="1000" dirty="0" err="1" smtClean="0">
                <a:latin typeface="Courier"/>
                <a:cs typeface="Courier"/>
              </a:rPr>
              <a:t>edi</a:t>
            </a:r>
            <a:endParaRPr lang="en-US" sz="1000" dirty="0" smtClean="0">
              <a:latin typeface="Courier"/>
              <a:cs typeface="Courier"/>
            </a:endParaRPr>
          </a:p>
          <a:p>
            <a:r>
              <a:rPr lang="en-US" sz="1000" dirty="0" smtClean="0">
                <a:latin typeface="Courier"/>
                <a:cs typeface="Courier"/>
              </a:rPr>
              <a:t>	</a:t>
            </a:r>
            <a:r>
              <a:rPr lang="en-US" sz="1000" dirty="0" err="1" smtClean="0">
                <a:latin typeface="Courier"/>
                <a:cs typeface="Courier"/>
              </a:rPr>
              <a:t>jl</a:t>
            </a:r>
            <a:r>
              <a:rPr lang="en-US" sz="1000" dirty="0" smtClean="0">
                <a:latin typeface="Courier"/>
                <a:cs typeface="Courier"/>
              </a:rPr>
              <a:t>	LBB1_2</a:t>
            </a:r>
          </a:p>
          <a:p>
            <a:r>
              <a:rPr lang="en-US" sz="1000" dirty="0" smtClean="0">
                <a:latin typeface="Courier"/>
                <a:cs typeface="Courier"/>
              </a:rPr>
              <a:t>	</a:t>
            </a:r>
            <a:r>
              <a:rPr lang="en-US" sz="1000" dirty="0" err="1" smtClean="0">
                <a:latin typeface="Courier"/>
                <a:cs typeface="Courier"/>
              </a:rPr>
              <a:t>jmp</a:t>
            </a:r>
            <a:r>
              <a:rPr lang="en-US" sz="1000" dirty="0" smtClean="0">
                <a:latin typeface="Courier"/>
                <a:cs typeface="Courier"/>
              </a:rPr>
              <a:t>	LBB1_5</a:t>
            </a:r>
          </a:p>
          <a:p>
            <a:r>
              <a:rPr lang="en-US" sz="1000" dirty="0" smtClean="0">
                <a:latin typeface="Courier"/>
                <a:cs typeface="Courier"/>
              </a:rPr>
              <a:t>LBB1_6:</a:t>
            </a:r>
          </a:p>
          <a:p>
            <a:r>
              <a:rPr lang="en-US" sz="1000" dirty="0" smtClean="0">
                <a:latin typeface="Courier"/>
                <a:cs typeface="Courier"/>
              </a:rPr>
              <a:t>	</a:t>
            </a:r>
            <a:r>
              <a:rPr lang="en-US" sz="1000" dirty="0" err="1" smtClean="0">
                <a:latin typeface="Courier"/>
                <a:cs typeface="Courier"/>
              </a:rPr>
              <a:t>movl</a:t>
            </a:r>
            <a:r>
              <a:rPr lang="en-US" sz="1000" dirty="0" smtClean="0">
                <a:latin typeface="Courier"/>
                <a:cs typeface="Courier"/>
              </a:rPr>
              <a:t>	(%edx,%eax,4), %</a:t>
            </a:r>
            <a:r>
              <a:rPr lang="en-US" sz="1000" dirty="0" err="1" smtClean="0">
                <a:latin typeface="Courier"/>
                <a:cs typeface="Courier"/>
              </a:rPr>
              <a:t>esi</a:t>
            </a:r>
            <a:endParaRPr lang="en-US" sz="1000" dirty="0" smtClean="0">
              <a:latin typeface="Courier"/>
              <a:cs typeface="Courier"/>
            </a:endParaRPr>
          </a:p>
          <a:p>
            <a:r>
              <a:rPr lang="en-US" sz="1000" dirty="0" smtClean="0">
                <a:latin typeface="Courier"/>
                <a:cs typeface="Courier"/>
              </a:rPr>
              <a:t>	</a:t>
            </a:r>
            <a:r>
              <a:rPr lang="en-US" sz="1000" dirty="0" err="1" smtClean="0">
                <a:latin typeface="Courier"/>
                <a:cs typeface="Courier"/>
              </a:rPr>
              <a:t>movl</a:t>
            </a:r>
            <a:r>
              <a:rPr lang="en-US" sz="1000" dirty="0" smtClean="0">
                <a:latin typeface="Courier"/>
                <a:cs typeface="Courier"/>
              </a:rPr>
              <a:t>	$1, (%esi,%eax,4)</a:t>
            </a:r>
          </a:p>
          <a:p>
            <a:r>
              <a:rPr lang="en-US" sz="1000" dirty="0" smtClean="0">
                <a:latin typeface="Courier"/>
                <a:cs typeface="Courier"/>
              </a:rPr>
              <a:t>	</a:t>
            </a:r>
            <a:r>
              <a:rPr lang="en-US" sz="1000" dirty="0" err="1" smtClean="0">
                <a:latin typeface="Courier"/>
                <a:cs typeface="Courier"/>
              </a:rPr>
              <a:t>incl</a:t>
            </a:r>
            <a:r>
              <a:rPr lang="en-US" sz="1000" dirty="0" smtClean="0">
                <a:latin typeface="Courier"/>
                <a:cs typeface="Courier"/>
              </a:rPr>
              <a:t>	%</a:t>
            </a:r>
            <a:r>
              <a:rPr lang="en-US" sz="1000" dirty="0" err="1" smtClean="0">
                <a:latin typeface="Courier"/>
                <a:cs typeface="Courier"/>
              </a:rPr>
              <a:t>eax</a:t>
            </a:r>
            <a:endParaRPr lang="en-US" sz="1000" dirty="0" smtClean="0">
              <a:latin typeface="Courier"/>
              <a:cs typeface="Courier"/>
            </a:endParaRPr>
          </a:p>
          <a:p>
            <a:r>
              <a:rPr lang="en-US" sz="1000" dirty="0" smtClean="0">
                <a:latin typeface="Courier"/>
                <a:cs typeface="Courier"/>
              </a:rPr>
              <a:t>LBB1_5:</a:t>
            </a:r>
          </a:p>
          <a:p>
            <a:r>
              <a:rPr lang="en-US" sz="1000" dirty="0" smtClean="0">
                <a:latin typeface="Courier"/>
                <a:cs typeface="Courier"/>
              </a:rPr>
              <a:t>	</a:t>
            </a:r>
            <a:r>
              <a:rPr lang="en-US" sz="1000" dirty="0" err="1" smtClean="0">
                <a:latin typeface="Courier"/>
                <a:cs typeface="Courier"/>
              </a:rPr>
              <a:t>cmpl</a:t>
            </a:r>
            <a:r>
              <a:rPr lang="en-US" sz="1000" dirty="0" smtClean="0">
                <a:latin typeface="Courier"/>
                <a:cs typeface="Courier"/>
              </a:rPr>
              <a:t>	%</a:t>
            </a:r>
            <a:r>
              <a:rPr lang="en-US" sz="1000" dirty="0" err="1" smtClean="0">
                <a:latin typeface="Courier"/>
                <a:cs typeface="Courier"/>
              </a:rPr>
              <a:t>ecx</a:t>
            </a:r>
            <a:r>
              <a:rPr lang="en-US" sz="1000" dirty="0" smtClean="0">
                <a:latin typeface="Courier"/>
                <a:cs typeface="Courier"/>
              </a:rPr>
              <a:t>, %</a:t>
            </a:r>
            <a:r>
              <a:rPr lang="en-US" sz="1000" dirty="0" err="1" smtClean="0">
                <a:latin typeface="Courier"/>
                <a:cs typeface="Courier"/>
              </a:rPr>
              <a:t>eax</a:t>
            </a:r>
            <a:endParaRPr lang="en-US" sz="1000" dirty="0" smtClean="0">
              <a:latin typeface="Courier"/>
              <a:cs typeface="Courier"/>
            </a:endParaRPr>
          </a:p>
          <a:p>
            <a:r>
              <a:rPr lang="en-US" sz="1000" dirty="0" smtClean="0">
                <a:latin typeface="Courier"/>
                <a:cs typeface="Courier"/>
              </a:rPr>
              <a:t>	</a:t>
            </a:r>
            <a:r>
              <a:rPr lang="en-US" sz="1000" dirty="0" err="1" smtClean="0">
                <a:latin typeface="Courier"/>
                <a:cs typeface="Courier"/>
              </a:rPr>
              <a:t>jl</a:t>
            </a:r>
            <a:r>
              <a:rPr lang="en-US" sz="1000" dirty="0" smtClean="0">
                <a:latin typeface="Courier"/>
                <a:cs typeface="Courier"/>
              </a:rPr>
              <a:t>	LBB1_6</a:t>
            </a:r>
          </a:p>
          <a:p>
            <a:r>
              <a:rPr lang="en-US" sz="1000" dirty="0" smtClean="0">
                <a:latin typeface="Courier"/>
                <a:cs typeface="Courier"/>
              </a:rPr>
              <a:t>	</a:t>
            </a:r>
            <a:r>
              <a:rPr lang="en-US" sz="1000" dirty="0" err="1" smtClean="0">
                <a:latin typeface="Courier"/>
                <a:cs typeface="Courier"/>
              </a:rPr>
              <a:t>popl</a:t>
            </a:r>
            <a:r>
              <a:rPr lang="en-US" sz="1000" dirty="0" smtClean="0">
                <a:latin typeface="Courier"/>
                <a:cs typeface="Courier"/>
              </a:rPr>
              <a:t>	%</a:t>
            </a:r>
            <a:r>
              <a:rPr lang="en-US" sz="1000" dirty="0" err="1" smtClean="0">
                <a:latin typeface="Courier"/>
                <a:cs typeface="Courier"/>
              </a:rPr>
              <a:t>esi</a:t>
            </a:r>
            <a:endParaRPr lang="en-US" sz="1000" dirty="0" smtClean="0">
              <a:latin typeface="Courier"/>
              <a:cs typeface="Courier"/>
            </a:endParaRPr>
          </a:p>
          <a:p>
            <a:r>
              <a:rPr lang="en-US" sz="1000" dirty="0" smtClean="0">
                <a:latin typeface="Courier"/>
                <a:cs typeface="Courier"/>
              </a:rPr>
              <a:t>	</a:t>
            </a:r>
            <a:r>
              <a:rPr lang="en-US" sz="1000" dirty="0" err="1" smtClean="0">
                <a:latin typeface="Courier"/>
                <a:cs typeface="Courier"/>
              </a:rPr>
              <a:t>popl</a:t>
            </a:r>
            <a:r>
              <a:rPr lang="en-US" sz="1000" dirty="0" smtClean="0">
                <a:latin typeface="Courier"/>
                <a:cs typeface="Courier"/>
              </a:rPr>
              <a:t>	%</a:t>
            </a:r>
            <a:r>
              <a:rPr lang="en-US" sz="1000" dirty="0" err="1" smtClean="0">
                <a:latin typeface="Courier"/>
                <a:cs typeface="Courier"/>
              </a:rPr>
              <a:t>edi</a:t>
            </a:r>
            <a:endParaRPr lang="en-US" sz="1000" dirty="0" smtClean="0">
              <a:latin typeface="Courier"/>
              <a:cs typeface="Courier"/>
            </a:endParaRPr>
          </a:p>
          <a:p>
            <a:r>
              <a:rPr lang="en-US" sz="1000" dirty="0" smtClean="0">
                <a:latin typeface="Courier"/>
                <a:cs typeface="Courier"/>
              </a:rPr>
              <a:t>	</a:t>
            </a:r>
            <a:r>
              <a:rPr lang="en-US" sz="1000" dirty="0" err="1" smtClean="0">
                <a:latin typeface="Courier"/>
                <a:cs typeface="Courier"/>
              </a:rPr>
              <a:t>popl</a:t>
            </a:r>
            <a:r>
              <a:rPr lang="en-US" sz="1000" dirty="0" smtClean="0">
                <a:latin typeface="Courier"/>
                <a:cs typeface="Courier"/>
              </a:rPr>
              <a:t>	%</a:t>
            </a:r>
            <a:r>
              <a:rPr lang="en-US" sz="1000" dirty="0" err="1" smtClean="0">
                <a:latin typeface="Courier"/>
                <a:cs typeface="Courier"/>
              </a:rPr>
              <a:t>ebx</a:t>
            </a:r>
            <a:endParaRPr lang="en-US" sz="1000" dirty="0" smtClean="0">
              <a:latin typeface="Courier"/>
              <a:cs typeface="Courier"/>
            </a:endParaRPr>
          </a:p>
          <a:p>
            <a:r>
              <a:rPr lang="en-US" sz="1000" dirty="0" smtClean="0">
                <a:latin typeface="Courier"/>
                <a:cs typeface="Courier"/>
              </a:rPr>
              <a:t>	ret</a:t>
            </a:r>
          </a:p>
        </p:txBody>
      </p:sp>
      <p:sp>
        <p:nvSpPr>
          <p:cNvPr id="9" name="Content Placeholder 2"/>
          <p:cNvSpPr>
            <a:spLocks noGrp="1"/>
          </p:cNvSpPr>
          <p:nvPr>
            <p:ph idx="1"/>
          </p:nvPr>
        </p:nvSpPr>
        <p:spPr>
          <a:xfrm>
            <a:off x="457200" y="1226338"/>
            <a:ext cx="4106078" cy="3839964"/>
          </a:xfrm>
        </p:spPr>
        <p:txBody>
          <a:bodyPr/>
          <a:lstStyle/>
          <a:p>
            <a:r>
              <a:rPr lang="en-US" dirty="0" smtClean="0"/>
              <a:t>Once we have optimized the intermediate program, we can translate it to machine code.</a:t>
            </a:r>
          </a:p>
          <a:p>
            <a:r>
              <a:rPr lang="en-US" dirty="0" smtClean="0"/>
              <a:t>In LLVM, we use the </a:t>
            </a:r>
            <a:r>
              <a:rPr lang="en-US" dirty="0" err="1" smtClean="0"/>
              <a:t>llc</a:t>
            </a:r>
            <a:r>
              <a:rPr lang="en-US" dirty="0" smtClean="0"/>
              <a:t> tool to perform this translation. This tool is able to target many different architectures.</a:t>
            </a:r>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LLVM in Rust</a:t>
            </a:r>
            <a:endParaRPr lang="en-US" dirty="0"/>
          </a:p>
        </p:txBody>
      </p:sp>
      <p:sp>
        <p:nvSpPr>
          <p:cNvPr id="5" name="TextBox 4"/>
          <p:cNvSpPr txBox="1"/>
          <p:nvPr/>
        </p:nvSpPr>
        <p:spPr>
          <a:xfrm>
            <a:off x="457200" y="1304636"/>
            <a:ext cx="4371109" cy="1815882"/>
          </a:xfrm>
          <a:prstGeom prst="rect">
            <a:avLst/>
          </a:prstGeom>
          <a:noFill/>
          <a:ln>
            <a:solidFill>
              <a:schemeClr val="tx1">
                <a:lumMod val="65000"/>
                <a:lumOff val="35000"/>
              </a:schemeClr>
            </a:solidFill>
          </a:ln>
        </p:spPr>
        <p:txBody>
          <a:bodyPr wrap="none" rtlCol="0">
            <a:spAutoFit/>
          </a:bodyPr>
          <a:lstStyle/>
          <a:p>
            <a:r>
              <a:rPr lang="en-US" sz="1600" dirty="0" smtClean="0">
                <a:latin typeface="Courier"/>
                <a:cs typeface="Courier"/>
              </a:rPr>
              <a:t>fn </a:t>
            </a:r>
            <a:r>
              <a:rPr lang="en-US" sz="1600" dirty="0" err="1" smtClean="0">
                <a:latin typeface="Courier"/>
                <a:cs typeface="Courier"/>
              </a:rPr>
              <a:t>fact(n</a:t>
            </a:r>
            <a:r>
              <a:rPr lang="en-US" sz="1600" dirty="0" smtClean="0">
                <a:latin typeface="Courier"/>
                <a:cs typeface="Courier"/>
              </a:rPr>
              <a:t>: i32) -&gt; i32 {</a:t>
            </a:r>
          </a:p>
          <a:p>
            <a:r>
              <a:rPr lang="en-US" sz="1600" dirty="0" smtClean="0">
                <a:latin typeface="Courier"/>
                <a:cs typeface="Courier"/>
              </a:rPr>
              <a:t>  match </a:t>
            </a:r>
            <a:r>
              <a:rPr lang="en-US" sz="1600" dirty="0" err="1" smtClean="0">
                <a:latin typeface="Courier"/>
                <a:cs typeface="Courier"/>
              </a:rPr>
              <a:t>n</a:t>
            </a:r>
            <a:r>
              <a:rPr lang="en-US" sz="1600" dirty="0" smtClean="0">
                <a:latin typeface="Courier"/>
                <a:cs typeface="Courier"/>
              </a:rPr>
              <a:t> {</a:t>
            </a:r>
          </a:p>
          <a:p>
            <a:r>
              <a:rPr lang="en-US" sz="1600" dirty="0" smtClean="0">
                <a:latin typeface="Courier"/>
                <a:cs typeface="Courier"/>
              </a:rPr>
              <a:t>    0 =&gt; 1,</a:t>
            </a:r>
          </a:p>
          <a:p>
            <a:r>
              <a:rPr lang="en-US" sz="1600" dirty="0" smtClean="0">
                <a:latin typeface="Courier"/>
                <a:cs typeface="Courier"/>
              </a:rPr>
              <a:t>    _ if </a:t>
            </a:r>
            <a:r>
              <a:rPr lang="en-US" sz="1600" dirty="0" err="1" smtClean="0">
                <a:latin typeface="Courier"/>
                <a:cs typeface="Courier"/>
              </a:rPr>
              <a:t>n</a:t>
            </a:r>
            <a:r>
              <a:rPr lang="en-US" sz="1600" dirty="0" smtClean="0">
                <a:latin typeface="Courier"/>
                <a:cs typeface="Courier"/>
              </a:rPr>
              <a:t> &gt; 0 =&gt; </a:t>
            </a:r>
            <a:r>
              <a:rPr lang="en-US" sz="1600" dirty="0" err="1" smtClean="0">
                <a:latin typeface="Courier"/>
                <a:cs typeface="Courier"/>
              </a:rPr>
              <a:t>n</a:t>
            </a:r>
            <a:r>
              <a:rPr lang="en-US" sz="1600" dirty="0" smtClean="0">
                <a:latin typeface="Courier"/>
                <a:cs typeface="Courier"/>
              </a:rPr>
              <a:t> * </a:t>
            </a:r>
            <a:r>
              <a:rPr lang="en-US" sz="1600" dirty="0" err="1" smtClean="0">
                <a:latin typeface="Courier"/>
                <a:cs typeface="Courier"/>
              </a:rPr>
              <a:t>fact(n</a:t>
            </a:r>
            <a:r>
              <a:rPr lang="en-US" sz="1600" dirty="0" smtClean="0">
                <a:latin typeface="Courier"/>
                <a:cs typeface="Courier"/>
              </a:rPr>
              <a:t> - 1),</a:t>
            </a:r>
          </a:p>
          <a:p>
            <a:r>
              <a:rPr lang="en-US" sz="1600" dirty="0" smtClean="0">
                <a:latin typeface="Courier"/>
                <a:cs typeface="Courier"/>
              </a:rPr>
              <a:t>    _ =&gt; </a:t>
            </a:r>
            <a:r>
              <a:rPr lang="en-US" sz="1600" dirty="0" err="1" smtClean="0">
                <a:latin typeface="Courier"/>
                <a:cs typeface="Courier"/>
              </a:rPr>
              <a:t>panic!("Negative</a:t>
            </a:r>
            <a:r>
              <a:rPr lang="en-US" sz="1600" dirty="0" smtClean="0">
                <a:latin typeface="Courier"/>
                <a:cs typeface="Courier"/>
              </a:rPr>
              <a:t> {}", </a:t>
            </a:r>
            <a:r>
              <a:rPr lang="en-US" sz="1600" dirty="0" err="1" smtClean="0">
                <a:latin typeface="Courier"/>
                <a:cs typeface="Courier"/>
              </a:rPr>
              <a:t>n</a:t>
            </a:r>
            <a:r>
              <a:rPr lang="en-US" sz="1600" dirty="0" smtClean="0">
                <a:latin typeface="Courier"/>
                <a:cs typeface="Courier"/>
              </a:rPr>
              <a:t>),</a:t>
            </a:r>
          </a:p>
          <a:p>
            <a:r>
              <a:rPr lang="en-US" sz="1600" dirty="0" smtClean="0">
                <a:latin typeface="Courier"/>
                <a:cs typeface="Courier"/>
              </a:rPr>
              <a:t>  }</a:t>
            </a:r>
          </a:p>
          <a:p>
            <a:r>
              <a:rPr lang="en-US" sz="1600" dirty="0" smtClean="0">
                <a:latin typeface="Courier"/>
                <a:cs typeface="Courier"/>
              </a:rPr>
              <a:t>}</a:t>
            </a:r>
            <a:endParaRPr lang="en-US" sz="1600" dirty="0">
              <a:latin typeface="Courier"/>
              <a:cs typeface="Courier"/>
            </a:endParaRPr>
          </a:p>
        </p:txBody>
      </p:sp>
      <p:sp>
        <p:nvSpPr>
          <p:cNvPr id="6" name="Rectangle 5"/>
          <p:cNvSpPr/>
          <p:nvPr/>
        </p:nvSpPr>
        <p:spPr>
          <a:xfrm>
            <a:off x="457200" y="3504045"/>
            <a:ext cx="4371109" cy="611909"/>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80000"/>
            <a:r>
              <a:rPr lang="en-US" sz="1400" dirty="0" smtClean="0">
                <a:solidFill>
                  <a:srgbClr val="FFCC66"/>
                </a:solidFill>
                <a:latin typeface="Courier"/>
                <a:cs typeface="Courier"/>
              </a:rPr>
              <a:t>$&gt; </a:t>
            </a:r>
            <a:r>
              <a:rPr lang="en-US" sz="1400" dirty="0" err="1" smtClean="0">
                <a:solidFill>
                  <a:srgbClr val="FFCC66"/>
                </a:solidFill>
                <a:latin typeface="Courier"/>
                <a:cs typeface="Courier"/>
              </a:rPr>
              <a:t>rustc</a:t>
            </a:r>
            <a:r>
              <a:rPr lang="en-US" sz="1400" dirty="0" smtClean="0">
                <a:solidFill>
                  <a:srgbClr val="FFCC66"/>
                </a:solidFill>
                <a:latin typeface="Courier"/>
                <a:cs typeface="Courier"/>
              </a:rPr>
              <a:t> --emit </a:t>
            </a:r>
            <a:r>
              <a:rPr lang="en-US" sz="1400" dirty="0" err="1" smtClean="0">
                <a:solidFill>
                  <a:srgbClr val="FFCC66"/>
                </a:solidFill>
                <a:latin typeface="Courier"/>
                <a:cs typeface="Courier"/>
              </a:rPr>
              <a:t>llvm-ir</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factorial.rs</a:t>
            </a:r>
            <a:endParaRPr lang="en-US" sz="1400" dirty="0" smtClean="0">
              <a:solidFill>
                <a:srgbClr val="FFCC66"/>
              </a:solidFill>
              <a:latin typeface="Courier"/>
              <a:cs typeface="Courier"/>
            </a:endParaRPr>
          </a:p>
        </p:txBody>
      </p:sp>
      <p:pic>
        <p:nvPicPr>
          <p:cNvPr id="7" name="Picture 6" descr="Factorial.pdf"/>
          <p:cNvPicPr>
            <a:picLocks noChangeAspect="1"/>
          </p:cNvPicPr>
          <p:nvPr/>
        </p:nvPicPr>
        <p:blipFill>
          <a:blip r:embed="rId2"/>
          <a:stretch>
            <a:fillRect/>
          </a:stretch>
        </p:blipFill>
        <p:spPr>
          <a:xfrm>
            <a:off x="4588473" y="1962942"/>
            <a:ext cx="4098327" cy="4586575"/>
          </a:xfrm>
          <a:prstGeom prst="rect">
            <a:avLst/>
          </a:prstGeom>
        </p:spPr>
      </p:pic>
      <p:pic>
        <p:nvPicPr>
          <p:cNvPr id="8" name="Picture 7" descr="curved_arrow1.gif"/>
          <p:cNvPicPr>
            <a:picLocks noChangeAspect="1"/>
          </p:cNvPicPr>
          <p:nvPr/>
        </p:nvPicPr>
        <p:blipFill>
          <a:blip r:embed="rId3"/>
          <a:stretch>
            <a:fillRect/>
          </a:stretch>
        </p:blipFill>
        <p:spPr>
          <a:xfrm rot="17161647" flipH="1">
            <a:off x="4256847" y="774004"/>
            <a:ext cx="2524272" cy="2478592"/>
          </a:xfrm>
          <a:prstGeom prst="rect">
            <a:avLst/>
          </a:prstGeom>
        </p:spPr>
      </p:pic>
      <p:pic>
        <p:nvPicPr>
          <p:cNvPr id="9" name="Picture 8" descr="Rust.png"/>
          <p:cNvPicPr>
            <a:picLocks noChangeAspect="1"/>
          </p:cNvPicPr>
          <p:nvPr/>
        </p:nvPicPr>
        <p:blipFill>
          <a:blip r:embed="rId4"/>
          <a:stretch>
            <a:fillRect/>
          </a:stretch>
        </p:blipFill>
        <p:spPr>
          <a:xfrm>
            <a:off x="7250544" y="274638"/>
            <a:ext cx="1436256" cy="1352474"/>
          </a:xfrm>
          <a:prstGeom prst="rect">
            <a:avLst/>
          </a:prstGeom>
        </p:spPr>
      </p:pic>
      <p:sp>
        <p:nvSpPr>
          <p:cNvPr id="10" name="TextBox 9"/>
          <p:cNvSpPr txBox="1"/>
          <p:nvPr/>
        </p:nvSpPr>
        <p:spPr>
          <a:xfrm>
            <a:off x="457200" y="4510671"/>
            <a:ext cx="2700140" cy="1200329"/>
          </a:xfrm>
          <a:prstGeom prst="rect">
            <a:avLst/>
          </a:prstGeom>
          <a:solidFill>
            <a:schemeClr val="bg1"/>
          </a:solidFill>
          <a:ln>
            <a:solidFill>
              <a:schemeClr val="bg1">
                <a:lumMod val="50000"/>
              </a:schemeClr>
            </a:solidFill>
          </a:ln>
        </p:spPr>
        <p:txBody>
          <a:bodyPr wrap="square" rtlCol="0">
            <a:spAutoFit/>
          </a:bodyPr>
          <a:lstStyle/>
          <a:p>
            <a:r>
              <a:rPr lang="en-US" dirty="0" smtClean="0"/>
              <a:t>Rust is a general-purpose, multi-paradigm, compiled programming language developed by </a:t>
            </a:r>
            <a:r>
              <a:rPr lang="en-US" dirty="0" err="1" smtClean="0"/>
              <a:t>Mozilla</a:t>
            </a:r>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LLVM in Julia</a:t>
            </a:r>
            <a:endParaRPr lang="en-US" dirty="0"/>
          </a:p>
        </p:txBody>
      </p:sp>
      <p:sp>
        <p:nvSpPr>
          <p:cNvPr id="4" name="Rectangle 3"/>
          <p:cNvSpPr/>
          <p:nvPr/>
        </p:nvSpPr>
        <p:spPr>
          <a:xfrm>
            <a:off x="457200" y="1166090"/>
            <a:ext cx="6633405" cy="5512597"/>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t" anchorCtr="0"/>
          <a:lstStyle/>
          <a:p>
            <a:pPr marL="180000"/>
            <a:r>
              <a:rPr lang="en-US" sz="1200" dirty="0" smtClean="0">
                <a:solidFill>
                  <a:srgbClr val="FFCC66"/>
                </a:solidFill>
                <a:latin typeface="Courier"/>
                <a:cs typeface="Courier"/>
              </a:rPr>
              <a:t>$&gt; </a:t>
            </a:r>
            <a:r>
              <a:rPr lang="en-US" sz="1200" dirty="0" err="1" smtClean="0">
                <a:solidFill>
                  <a:srgbClr val="FFCC66"/>
                </a:solidFill>
                <a:latin typeface="Courier"/>
                <a:cs typeface="Courier"/>
              </a:rPr>
              <a:t>julia</a:t>
            </a:r>
            <a:endParaRPr lang="en-US" sz="1200" dirty="0" smtClean="0">
              <a:solidFill>
                <a:srgbClr val="FFCC66"/>
              </a:solidFill>
              <a:latin typeface="Courier"/>
              <a:cs typeface="Courier"/>
            </a:endParaRPr>
          </a:p>
          <a:p>
            <a:pPr marL="180000"/>
            <a:r>
              <a:rPr lang="en-US" sz="1200" dirty="0" smtClean="0">
                <a:latin typeface="Courier"/>
                <a:cs typeface="Courier"/>
              </a:rPr>
              <a:t>               _</a:t>
            </a:r>
          </a:p>
          <a:p>
            <a:pPr marL="180000"/>
            <a:r>
              <a:rPr lang="en-US" sz="1200" dirty="0" smtClean="0">
                <a:latin typeface="Courier"/>
                <a:cs typeface="Courier"/>
              </a:rPr>
              <a:t>   _       _ _(_)_     |  A fresh approach to technical computing</a:t>
            </a:r>
          </a:p>
          <a:p>
            <a:pPr marL="180000"/>
            <a:r>
              <a:rPr lang="en-US" sz="1200" dirty="0" smtClean="0">
                <a:latin typeface="Courier"/>
                <a:cs typeface="Courier"/>
              </a:rPr>
              <a:t>  (_)     | (_) (_)    |  Documentation: http://</a:t>
            </a:r>
            <a:r>
              <a:rPr lang="en-US" sz="1200" dirty="0" err="1" smtClean="0">
                <a:latin typeface="Courier"/>
                <a:cs typeface="Courier"/>
              </a:rPr>
              <a:t>docs.julialang.org</a:t>
            </a:r>
            <a:endParaRPr lang="en-US" sz="1200" dirty="0" smtClean="0">
              <a:latin typeface="Courier"/>
              <a:cs typeface="Courier"/>
            </a:endParaRPr>
          </a:p>
          <a:p>
            <a:pPr marL="180000"/>
            <a:r>
              <a:rPr lang="en-US" sz="1200" dirty="0" smtClean="0">
                <a:latin typeface="Courier"/>
                <a:cs typeface="Courier"/>
              </a:rPr>
              <a:t>   _ _   _| |_  __ _   |  Type "help()" for help.</a:t>
            </a:r>
          </a:p>
          <a:p>
            <a:pPr marL="180000"/>
            <a:r>
              <a:rPr lang="en-US" sz="1200" dirty="0" smtClean="0">
                <a:latin typeface="Courier"/>
                <a:cs typeface="Courier"/>
              </a:rPr>
              <a:t>  | | | | | | |/ _` |  |</a:t>
            </a:r>
          </a:p>
          <a:p>
            <a:pPr marL="180000"/>
            <a:r>
              <a:rPr lang="en-US" sz="1200" dirty="0" smtClean="0">
                <a:latin typeface="Courier"/>
                <a:cs typeface="Courier"/>
              </a:rPr>
              <a:t>  | | |_| | | | (_| |  |  Version 0.3.3 (2014-11-23 20:19 UTC)</a:t>
            </a:r>
          </a:p>
          <a:p>
            <a:pPr marL="180000"/>
            <a:r>
              <a:rPr lang="en-US" sz="1200" dirty="0" smtClean="0">
                <a:latin typeface="Courier"/>
                <a:cs typeface="Courier"/>
              </a:rPr>
              <a:t> _/ |\__'_|_|_|\__'_|  |  'Official http://</a:t>
            </a:r>
            <a:r>
              <a:rPr lang="en-US" sz="1200" dirty="0" err="1" smtClean="0">
                <a:latin typeface="Courier"/>
                <a:cs typeface="Courier"/>
              </a:rPr>
              <a:t>julialang.org</a:t>
            </a:r>
            <a:r>
              <a:rPr lang="en-US" sz="1200" dirty="0" smtClean="0">
                <a:latin typeface="Courier"/>
                <a:cs typeface="Courier"/>
              </a:rPr>
              <a:t>/ release'</a:t>
            </a:r>
          </a:p>
          <a:p>
            <a:pPr marL="180000"/>
            <a:r>
              <a:rPr lang="en-US" sz="1200" dirty="0" smtClean="0">
                <a:latin typeface="Courier"/>
                <a:cs typeface="Courier"/>
              </a:rPr>
              <a:t>|__/                   |  x86_64-apple-darwin13.3.0</a:t>
            </a:r>
          </a:p>
          <a:p>
            <a:pPr marL="180000"/>
            <a:endParaRPr lang="en-US" sz="1200" dirty="0" smtClean="0">
              <a:latin typeface="Courier"/>
              <a:cs typeface="Courier"/>
            </a:endParaRPr>
          </a:p>
          <a:p>
            <a:pPr marL="180000"/>
            <a:r>
              <a:rPr lang="en-US" sz="1200" dirty="0" err="1" smtClean="0">
                <a:latin typeface="Courier"/>
                <a:cs typeface="Courier"/>
              </a:rPr>
              <a:t>julia</a:t>
            </a:r>
            <a:r>
              <a:rPr lang="en-US" sz="1200" dirty="0" smtClean="0">
                <a:latin typeface="Courier"/>
                <a:cs typeface="Courier"/>
              </a:rPr>
              <a:t>&gt; </a:t>
            </a:r>
            <a:r>
              <a:rPr lang="en-US" sz="1200" dirty="0" smtClean="0">
                <a:solidFill>
                  <a:srgbClr val="FFCC66"/>
                </a:solidFill>
                <a:latin typeface="Courier"/>
                <a:cs typeface="Courier"/>
              </a:rPr>
              <a:t>function lessthan5(x::Int)</a:t>
            </a:r>
          </a:p>
          <a:p>
            <a:pPr marL="180000"/>
            <a:r>
              <a:rPr lang="en-US" sz="1200" dirty="0" smtClean="0">
                <a:solidFill>
                  <a:srgbClr val="FFCC66"/>
                </a:solidFill>
                <a:latin typeface="Courier"/>
                <a:cs typeface="Courier"/>
              </a:rPr>
              <a:t>         if </a:t>
            </a:r>
            <a:r>
              <a:rPr lang="en-US" sz="1200" dirty="0" err="1" smtClean="0">
                <a:solidFill>
                  <a:srgbClr val="FFCC66"/>
                </a:solidFill>
                <a:latin typeface="Courier"/>
                <a:cs typeface="Courier"/>
              </a:rPr>
              <a:t>x</a:t>
            </a:r>
            <a:r>
              <a:rPr lang="en-US" sz="1200" dirty="0" smtClean="0">
                <a:solidFill>
                  <a:srgbClr val="FFCC66"/>
                </a:solidFill>
                <a:latin typeface="Courier"/>
                <a:cs typeface="Courier"/>
              </a:rPr>
              <a:t> &lt; 5</a:t>
            </a:r>
          </a:p>
          <a:p>
            <a:pPr marL="180000"/>
            <a:r>
              <a:rPr lang="en-US" sz="1200" dirty="0" smtClean="0">
                <a:solidFill>
                  <a:srgbClr val="FFCC66"/>
                </a:solidFill>
                <a:latin typeface="Courier"/>
                <a:cs typeface="Courier"/>
              </a:rPr>
              <a:t>           return true</a:t>
            </a:r>
          </a:p>
          <a:p>
            <a:pPr marL="180000"/>
            <a:r>
              <a:rPr lang="en-US" sz="1200" dirty="0" smtClean="0">
                <a:solidFill>
                  <a:srgbClr val="FFCC66"/>
                </a:solidFill>
                <a:latin typeface="Courier"/>
                <a:cs typeface="Courier"/>
              </a:rPr>
              <a:t>         else</a:t>
            </a:r>
          </a:p>
          <a:p>
            <a:pPr marL="180000"/>
            <a:r>
              <a:rPr lang="en-US" sz="1200" dirty="0" smtClean="0">
                <a:solidFill>
                  <a:srgbClr val="FFCC66"/>
                </a:solidFill>
                <a:latin typeface="Courier"/>
                <a:cs typeface="Courier"/>
              </a:rPr>
              <a:t>           return false</a:t>
            </a:r>
          </a:p>
          <a:p>
            <a:pPr marL="180000"/>
            <a:r>
              <a:rPr lang="en-US" sz="1200" dirty="0" smtClean="0">
                <a:solidFill>
                  <a:srgbClr val="FFCC66"/>
                </a:solidFill>
                <a:latin typeface="Courier"/>
                <a:cs typeface="Courier"/>
              </a:rPr>
              <a:t>         end</a:t>
            </a:r>
          </a:p>
          <a:p>
            <a:pPr marL="180000"/>
            <a:r>
              <a:rPr lang="en-US" sz="1200" dirty="0" smtClean="0">
                <a:solidFill>
                  <a:srgbClr val="FFCC66"/>
                </a:solidFill>
                <a:latin typeface="Courier"/>
                <a:cs typeface="Courier"/>
              </a:rPr>
              <a:t>       end</a:t>
            </a:r>
          </a:p>
          <a:p>
            <a:pPr marL="180000"/>
            <a:r>
              <a:rPr lang="en-US" sz="1200" dirty="0" smtClean="0">
                <a:latin typeface="Courier"/>
                <a:cs typeface="Courier"/>
              </a:rPr>
              <a:t>lessthan5 (generic function with 1 method)</a:t>
            </a:r>
          </a:p>
          <a:p>
            <a:pPr marL="180000"/>
            <a:endParaRPr lang="en-US" sz="1200" dirty="0" smtClean="0">
              <a:latin typeface="Courier"/>
              <a:cs typeface="Courier"/>
            </a:endParaRPr>
          </a:p>
          <a:p>
            <a:pPr marL="180000"/>
            <a:r>
              <a:rPr lang="en-US" sz="1200" dirty="0" err="1" smtClean="0">
                <a:latin typeface="Courier"/>
                <a:cs typeface="Courier"/>
              </a:rPr>
              <a:t>julia</a:t>
            </a:r>
            <a:r>
              <a:rPr lang="en-US" sz="1200" dirty="0" smtClean="0">
                <a:latin typeface="Courier"/>
                <a:cs typeface="Courier"/>
              </a:rPr>
              <a:t>&gt; </a:t>
            </a:r>
            <a:r>
              <a:rPr lang="en-US" sz="1200" dirty="0" smtClean="0">
                <a:solidFill>
                  <a:srgbClr val="FFCC66"/>
                </a:solidFill>
                <a:latin typeface="Courier"/>
                <a:cs typeface="Courier"/>
              </a:rPr>
              <a:t>lessthan5(10)</a:t>
            </a:r>
          </a:p>
          <a:p>
            <a:pPr marL="180000"/>
            <a:r>
              <a:rPr lang="en-US" sz="1200" dirty="0" smtClean="0">
                <a:latin typeface="Courier"/>
                <a:cs typeface="Courier"/>
              </a:rPr>
              <a:t>false</a:t>
            </a:r>
          </a:p>
          <a:p>
            <a:pPr marL="180000"/>
            <a:endParaRPr lang="en-US" sz="1200" dirty="0" smtClean="0">
              <a:latin typeface="Courier"/>
              <a:cs typeface="Courier"/>
            </a:endParaRPr>
          </a:p>
          <a:p>
            <a:pPr marL="180000"/>
            <a:r>
              <a:rPr lang="en-US" sz="1200" dirty="0" err="1" smtClean="0">
                <a:latin typeface="Courier"/>
                <a:cs typeface="Courier"/>
              </a:rPr>
              <a:t>julia</a:t>
            </a:r>
            <a:r>
              <a:rPr lang="en-US" sz="1200" dirty="0" smtClean="0">
                <a:latin typeface="Courier"/>
                <a:cs typeface="Courier"/>
              </a:rPr>
              <a:t>&gt; </a:t>
            </a:r>
            <a:r>
              <a:rPr lang="en-US" sz="1200" dirty="0" smtClean="0">
                <a:solidFill>
                  <a:srgbClr val="FFCC66"/>
                </a:solidFill>
                <a:latin typeface="Courier"/>
                <a:cs typeface="Courier"/>
              </a:rPr>
              <a:t>code_llvm(lessthan5,(Int,))</a:t>
            </a:r>
          </a:p>
          <a:p>
            <a:pPr marL="180000"/>
            <a:endParaRPr lang="en-US" sz="1200" dirty="0" smtClean="0">
              <a:latin typeface="Courier"/>
              <a:cs typeface="Courier"/>
            </a:endParaRPr>
          </a:p>
          <a:p>
            <a:pPr marL="180000"/>
            <a:r>
              <a:rPr lang="en-US" sz="1200" dirty="0" smtClean="0">
                <a:latin typeface="Courier"/>
                <a:cs typeface="Courier"/>
              </a:rPr>
              <a:t>define i1 @"julia_lessthan5;20010"(i64) {</a:t>
            </a:r>
          </a:p>
          <a:p>
            <a:pPr marL="180000"/>
            <a:r>
              <a:rPr lang="en-US" sz="1200" dirty="0" smtClean="0">
                <a:latin typeface="Courier"/>
                <a:cs typeface="Courier"/>
              </a:rPr>
              <a:t>top:</a:t>
            </a:r>
          </a:p>
          <a:p>
            <a:pPr marL="180000"/>
            <a:r>
              <a:rPr lang="en-US" sz="1200" dirty="0" smtClean="0">
                <a:latin typeface="Courier"/>
                <a:cs typeface="Courier"/>
              </a:rPr>
              <a:t>  %not. = </a:t>
            </a:r>
            <a:r>
              <a:rPr lang="en-US" sz="1200" dirty="0" err="1" smtClean="0">
                <a:latin typeface="Courier"/>
                <a:cs typeface="Courier"/>
              </a:rPr>
              <a:t>icmp</a:t>
            </a:r>
            <a:r>
              <a:rPr lang="en-US" sz="1200" dirty="0" smtClean="0">
                <a:latin typeface="Courier"/>
                <a:cs typeface="Courier"/>
              </a:rPr>
              <a:t> </a:t>
            </a:r>
            <a:r>
              <a:rPr lang="en-US" sz="1200" dirty="0" err="1" smtClean="0">
                <a:latin typeface="Courier"/>
                <a:cs typeface="Courier"/>
              </a:rPr>
              <a:t>slt</a:t>
            </a:r>
            <a:r>
              <a:rPr lang="en-US" sz="1200" dirty="0" smtClean="0">
                <a:latin typeface="Courier"/>
                <a:cs typeface="Courier"/>
              </a:rPr>
              <a:t> i64 %0, 5, !</a:t>
            </a:r>
            <a:r>
              <a:rPr lang="en-US" sz="1200" dirty="0" err="1" smtClean="0">
                <a:latin typeface="Courier"/>
                <a:cs typeface="Courier"/>
              </a:rPr>
              <a:t>dbg</a:t>
            </a:r>
            <a:r>
              <a:rPr lang="en-US" sz="1200" dirty="0" smtClean="0">
                <a:latin typeface="Courier"/>
                <a:cs typeface="Courier"/>
              </a:rPr>
              <a:t> !788</a:t>
            </a:r>
          </a:p>
          <a:p>
            <a:pPr marL="180000"/>
            <a:r>
              <a:rPr lang="en-US" sz="1200" dirty="0" smtClean="0">
                <a:latin typeface="Courier"/>
                <a:cs typeface="Courier"/>
              </a:rPr>
              <a:t>  ret i1 %not., !</a:t>
            </a:r>
            <a:r>
              <a:rPr lang="en-US" sz="1200" dirty="0" err="1" smtClean="0">
                <a:latin typeface="Courier"/>
                <a:cs typeface="Courier"/>
              </a:rPr>
              <a:t>dbg</a:t>
            </a:r>
            <a:r>
              <a:rPr lang="en-US" sz="1200" dirty="0" smtClean="0">
                <a:latin typeface="Courier"/>
                <a:cs typeface="Courier"/>
              </a:rPr>
              <a:t> !789</a:t>
            </a:r>
          </a:p>
          <a:p>
            <a:pPr marL="180000"/>
            <a:r>
              <a:rPr lang="en-US" sz="1200" dirty="0" smtClean="0">
                <a:latin typeface="Courier"/>
                <a:cs typeface="Courier"/>
              </a:rPr>
              <a:t>}</a:t>
            </a:r>
          </a:p>
        </p:txBody>
      </p:sp>
      <p:sp>
        <p:nvSpPr>
          <p:cNvPr id="6" name="TextBox 5"/>
          <p:cNvSpPr txBox="1"/>
          <p:nvPr/>
        </p:nvSpPr>
        <p:spPr>
          <a:xfrm>
            <a:off x="6034118" y="3727366"/>
            <a:ext cx="2502830" cy="2585323"/>
          </a:xfrm>
          <a:prstGeom prst="rect">
            <a:avLst/>
          </a:prstGeom>
          <a:solidFill>
            <a:schemeClr val="bg1"/>
          </a:solidFill>
          <a:ln>
            <a:solidFill>
              <a:schemeClr val="bg1">
                <a:lumMod val="50000"/>
              </a:schemeClr>
            </a:solidFill>
          </a:ln>
        </p:spPr>
        <p:txBody>
          <a:bodyPr wrap="square" rtlCol="0">
            <a:spAutoFit/>
          </a:bodyPr>
          <a:lstStyle/>
          <a:p>
            <a:endParaRPr lang="en-US" dirty="0" smtClean="0"/>
          </a:p>
          <a:p>
            <a:endParaRPr lang="en-US" dirty="0" smtClean="0"/>
          </a:p>
          <a:p>
            <a:endParaRPr lang="en-US" dirty="0" smtClean="0"/>
          </a:p>
          <a:p>
            <a:endParaRPr lang="en-US" dirty="0" smtClean="0"/>
          </a:p>
          <a:p>
            <a:endParaRPr lang="en-US" dirty="0" smtClean="0"/>
          </a:p>
          <a:p>
            <a:r>
              <a:rPr lang="en-US" dirty="0" smtClean="0"/>
              <a:t>Julia is a high-level dynamic programming language for numerical and scientific computing</a:t>
            </a:r>
            <a:endParaRPr lang="en-US" dirty="0"/>
          </a:p>
        </p:txBody>
      </p:sp>
      <p:pic>
        <p:nvPicPr>
          <p:cNvPr id="7" name="Picture 6" descr="Julia.png"/>
          <p:cNvPicPr>
            <a:picLocks noChangeAspect="1"/>
          </p:cNvPicPr>
          <p:nvPr/>
        </p:nvPicPr>
        <p:blipFill>
          <a:blip r:embed="rId2"/>
          <a:stretch>
            <a:fillRect/>
          </a:stretch>
        </p:blipFill>
        <p:spPr>
          <a:xfrm>
            <a:off x="6238086" y="3878314"/>
            <a:ext cx="1705038" cy="1155429"/>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LLVM in Swift</a:t>
            </a:r>
            <a:endParaRPr lang="en-US" dirty="0"/>
          </a:p>
        </p:txBody>
      </p:sp>
      <p:sp>
        <p:nvSpPr>
          <p:cNvPr id="4" name="TextBox 3"/>
          <p:cNvSpPr txBox="1"/>
          <p:nvPr/>
        </p:nvSpPr>
        <p:spPr>
          <a:xfrm>
            <a:off x="457200" y="1304636"/>
            <a:ext cx="5356154" cy="1323439"/>
          </a:xfrm>
          <a:prstGeom prst="rect">
            <a:avLst/>
          </a:prstGeom>
          <a:noFill/>
          <a:ln>
            <a:solidFill>
              <a:schemeClr val="tx1">
                <a:lumMod val="65000"/>
                <a:lumOff val="35000"/>
              </a:schemeClr>
            </a:solidFill>
          </a:ln>
        </p:spPr>
        <p:txBody>
          <a:bodyPr wrap="none" rtlCol="0">
            <a:spAutoFit/>
          </a:bodyPr>
          <a:lstStyle/>
          <a:p>
            <a:r>
              <a:rPr lang="en-US" sz="1600" dirty="0" err="1">
                <a:latin typeface="Courier"/>
                <a:cs typeface="Courier"/>
              </a:rPr>
              <a:t>func</a:t>
            </a:r>
            <a:r>
              <a:rPr lang="en-US" sz="1600" dirty="0">
                <a:latin typeface="Courier"/>
                <a:cs typeface="Courier"/>
              </a:rPr>
              <a:t> factorial(n: </a:t>
            </a:r>
            <a:r>
              <a:rPr lang="en-US" sz="1600" dirty="0" err="1">
                <a:latin typeface="Courier"/>
                <a:cs typeface="Courier"/>
              </a:rPr>
              <a:t>Int</a:t>
            </a:r>
            <a:r>
              <a:rPr lang="en-US" sz="1600" dirty="0">
                <a:latin typeface="Courier"/>
                <a:cs typeface="Courier"/>
              </a:rPr>
              <a:t>) -&gt; </a:t>
            </a:r>
            <a:r>
              <a:rPr lang="en-US" sz="1600" dirty="0" err="1">
                <a:latin typeface="Courier"/>
                <a:cs typeface="Courier"/>
              </a:rPr>
              <a:t>Int</a:t>
            </a:r>
            <a:r>
              <a:rPr lang="en-US" sz="1600" dirty="0">
                <a:latin typeface="Courier"/>
                <a:cs typeface="Courier"/>
              </a:rPr>
              <a:t> {</a:t>
            </a:r>
          </a:p>
          <a:p>
            <a:r>
              <a:rPr lang="en-US" sz="1600" dirty="0">
                <a:latin typeface="Courier"/>
                <a:cs typeface="Courier"/>
              </a:rPr>
              <a:t>  return n == 0 ? 1 : n * factorial(n - 1)</a:t>
            </a:r>
          </a:p>
          <a:p>
            <a:r>
              <a:rPr lang="en-US" sz="1600" dirty="0">
                <a:latin typeface="Courier"/>
                <a:cs typeface="Courier"/>
              </a:rPr>
              <a:t>}</a:t>
            </a:r>
          </a:p>
          <a:p>
            <a:endParaRPr lang="en-US" sz="1600" dirty="0">
              <a:latin typeface="Courier"/>
              <a:cs typeface="Courier"/>
            </a:endParaRPr>
          </a:p>
          <a:p>
            <a:r>
              <a:rPr lang="en-US" sz="1600" dirty="0">
                <a:latin typeface="Courier"/>
                <a:cs typeface="Courier"/>
              </a:rPr>
              <a:t>print(factorial(5))</a:t>
            </a:r>
          </a:p>
        </p:txBody>
      </p:sp>
      <p:sp>
        <p:nvSpPr>
          <p:cNvPr id="5" name="Rectangle 4"/>
          <p:cNvSpPr/>
          <p:nvPr/>
        </p:nvSpPr>
        <p:spPr>
          <a:xfrm>
            <a:off x="457200" y="2993627"/>
            <a:ext cx="4371109" cy="611909"/>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180000"/>
            <a:r>
              <a:rPr lang="en-US" sz="1400" dirty="0" smtClean="0">
                <a:solidFill>
                  <a:srgbClr val="FFCC66"/>
                </a:solidFill>
                <a:latin typeface="Courier"/>
                <a:cs typeface="Courier"/>
              </a:rPr>
              <a:t>$&gt; swift –emit-</a:t>
            </a:r>
            <a:r>
              <a:rPr lang="en-US" sz="1400" dirty="0" err="1" smtClean="0">
                <a:solidFill>
                  <a:srgbClr val="FFCC66"/>
                </a:solidFill>
                <a:latin typeface="Courier"/>
                <a:cs typeface="Courier"/>
              </a:rPr>
              <a:t>ir</a:t>
            </a:r>
            <a:r>
              <a:rPr lang="en-US" sz="1400" dirty="0" smtClean="0">
                <a:solidFill>
                  <a:srgbClr val="FFCC66"/>
                </a:solidFill>
                <a:latin typeface="Courier"/>
                <a:cs typeface="Courier"/>
              </a:rPr>
              <a:t> </a:t>
            </a:r>
            <a:r>
              <a:rPr lang="en-US" sz="1400" dirty="0" err="1" smtClean="0">
                <a:solidFill>
                  <a:srgbClr val="FFCC66"/>
                </a:solidFill>
                <a:latin typeface="Courier"/>
                <a:cs typeface="Courier"/>
              </a:rPr>
              <a:t>factorial.swift</a:t>
            </a:r>
            <a:r>
              <a:rPr lang="en-US" sz="1400" dirty="0" smtClean="0">
                <a:solidFill>
                  <a:srgbClr val="FFCC66"/>
                </a:solidFill>
                <a:latin typeface="Courier"/>
                <a:cs typeface="Courier"/>
              </a:rPr>
              <a:t> –o </a:t>
            </a:r>
            <a:r>
              <a:rPr lang="en-US" sz="1400" dirty="0" err="1" smtClean="0">
                <a:solidFill>
                  <a:srgbClr val="FFCC66"/>
                </a:solidFill>
                <a:latin typeface="Courier"/>
                <a:cs typeface="Courier"/>
              </a:rPr>
              <a:t>factorial.ll</a:t>
            </a:r>
            <a:endParaRPr lang="en-US" sz="1400" dirty="0" smtClean="0">
              <a:solidFill>
                <a:srgbClr val="FFCC66"/>
              </a:solidFill>
              <a:latin typeface="Courier"/>
              <a:cs typeface="Courier"/>
            </a:endParaRPr>
          </a:p>
        </p:txBody>
      </p:sp>
      <p:sp>
        <p:nvSpPr>
          <p:cNvPr id="6" name="TextBox 5"/>
          <p:cNvSpPr txBox="1"/>
          <p:nvPr/>
        </p:nvSpPr>
        <p:spPr>
          <a:xfrm>
            <a:off x="3228041" y="4095214"/>
            <a:ext cx="5458759" cy="2308324"/>
          </a:xfrm>
          <a:prstGeom prst="rect">
            <a:avLst/>
          </a:prstGeom>
          <a:noFill/>
        </p:spPr>
        <p:txBody>
          <a:bodyPr wrap="none" rtlCol="0">
            <a:spAutoFit/>
          </a:bodyPr>
          <a:lstStyle/>
          <a:p>
            <a:r>
              <a:rPr lang="en-US" dirty="0"/>
              <a:t>define hidden i64 @_TF9factorial9factorialFSiSi(i64) #0 {</a:t>
            </a:r>
          </a:p>
          <a:p>
            <a:r>
              <a:rPr lang="en-US" dirty="0"/>
              <a:t>entry:</a:t>
            </a:r>
          </a:p>
          <a:p>
            <a:r>
              <a:rPr lang="en-US" dirty="0"/>
              <a:t>  %1 = </a:t>
            </a:r>
            <a:r>
              <a:rPr lang="en-US" dirty="0" err="1"/>
              <a:t>icmp</a:t>
            </a:r>
            <a:r>
              <a:rPr lang="en-US" dirty="0"/>
              <a:t> </a:t>
            </a:r>
            <a:r>
              <a:rPr lang="en-US" dirty="0" err="1"/>
              <a:t>eq</a:t>
            </a:r>
            <a:r>
              <a:rPr lang="en-US" dirty="0"/>
              <a:t> i64 %0, 0</a:t>
            </a:r>
          </a:p>
          <a:p>
            <a:r>
              <a:rPr lang="en-US" dirty="0"/>
              <a:t>  </a:t>
            </a:r>
            <a:r>
              <a:rPr lang="en-US" dirty="0" err="1"/>
              <a:t>br</a:t>
            </a:r>
            <a:r>
              <a:rPr lang="en-US" dirty="0"/>
              <a:t> i1 %1, label %2, label %3</a:t>
            </a:r>
          </a:p>
          <a:p>
            <a:r>
              <a:rPr lang="en-US" dirty="0"/>
              <a:t>; &lt;label&gt;:2 </a:t>
            </a:r>
            <a:endParaRPr lang="en-US" dirty="0" smtClean="0"/>
          </a:p>
          <a:p>
            <a:r>
              <a:rPr lang="en-US" dirty="0"/>
              <a:t> </a:t>
            </a:r>
            <a:r>
              <a:rPr lang="en-US" dirty="0" smtClean="0"/>
              <a:t> </a:t>
            </a:r>
            <a:r>
              <a:rPr lang="en-US" dirty="0" err="1" smtClean="0"/>
              <a:t>br</a:t>
            </a:r>
            <a:r>
              <a:rPr lang="en-US" dirty="0" smtClean="0"/>
              <a:t> </a:t>
            </a:r>
            <a:r>
              <a:rPr lang="en-US" dirty="0"/>
              <a:t>label %13</a:t>
            </a:r>
          </a:p>
          <a:p>
            <a:r>
              <a:rPr lang="en-US" dirty="0"/>
              <a:t>  ...</a:t>
            </a:r>
          </a:p>
          <a:p>
            <a:r>
              <a:rPr lang="en-US" dirty="0"/>
              <a:t>}</a:t>
            </a:r>
          </a:p>
        </p:txBody>
      </p:sp>
      <p:pic>
        <p:nvPicPr>
          <p:cNvPr id="7" name="Picture 6" descr="blue-arrow-md_3.png"/>
          <p:cNvPicPr>
            <a:picLocks noChangeAspect="1"/>
          </p:cNvPicPr>
          <p:nvPr/>
        </p:nvPicPr>
        <p:blipFill>
          <a:blip r:embed="rId2">
            <a:extLst>
              <a:ext uri="{28A0092B-C50C-407E-A947-70E740481C1C}">
                <a14:useLocalDpi xmlns="" xmlns:a="http://schemas.openxmlformats.org/drawingml/2006/main" xmlns:r="http://schemas.openxmlformats.org/officeDocument/2006/relationships" xmlns:p="http://schemas.openxmlformats.org/presentationml/2006/main" xmlns:a14="http://schemas.microsoft.com/office/drawing/2010/main" xmlns:mv="urn:schemas-microsoft-com:mac:vml" xmlns:mc="http://schemas.openxmlformats.org/markup-compatibility/2006" val="0"/>
              </a:ext>
            </a:extLst>
          </a:blip>
          <a:stretch>
            <a:fillRect/>
          </a:stretch>
        </p:blipFill>
        <p:spPr>
          <a:xfrm rot="12693573">
            <a:off x="5485794" y="2525361"/>
            <a:ext cx="2285719" cy="1142860"/>
          </a:xfrm>
          <a:prstGeom prst="rect">
            <a:avLst/>
          </a:prstGeom>
        </p:spPr>
      </p:pic>
      <p:pic>
        <p:nvPicPr>
          <p:cNvPr id="8" name="Picture 7" descr="Swift.jpg"/>
          <p:cNvPicPr>
            <a:picLocks noChangeAspect="1"/>
          </p:cNvPicPr>
          <p:nvPr/>
        </p:nvPicPr>
        <p:blipFill>
          <a:blip r:embed="rId3"/>
          <a:stretch>
            <a:fillRect/>
          </a:stretch>
        </p:blipFill>
        <p:spPr>
          <a:xfrm>
            <a:off x="7336220" y="321034"/>
            <a:ext cx="1350580" cy="1336363"/>
          </a:xfrm>
          <a:prstGeom prst="rect">
            <a:avLst/>
          </a:prstGeom>
        </p:spPr>
      </p:pic>
      <p:sp>
        <p:nvSpPr>
          <p:cNvPr id="9" name="TextBox 8"/>
          <p:cNvSpPr txBox="1"/>
          <p:nvPr/>
        </p:nvSpPr>
        <p:spPr>
          <a:xfrm>
            <a:off x="457200" y="4510671"/>
            <a:ext cx="2165969" cy="1754327"/>
          </a:xfrm>
          <a:prstGeom prst="rect">
            <a:avLst/>
          </a:prstGeom>
          <a:solidFill>
            <a:schemeClr val="bg1"/>
          </a:solidFill>
          <a:ln>
            <a:solidFill>
              <a:schemeClr val="bg1">
                <a:lumMod val="50000"/>
              </a:schemeClr>
            </a:solidFill>
          </a:ln>
        </p:spPr>
        <p:txBody>
          <a:bodyPr wrap="square" rtlCol="0">
            <a:spAutoFit/>
          </a:bodyPr>
          <a:lstStyle/>
          <a:p>
            <a:r>
              <a:rPr lang="en-US" dirty="0"/>
              <a:t>Swift is a multi-paradigm, compiled programming language created by Apple for </a:t>
            </a:r>
            <a:r>
              <a:rPr lang="en-US" dirty="0" err="1"/>
              <a:t>iOS</a:t>
            </a:r>
            <a:r>
              <a:rPr lang="en-US" dirty="0"/>
              <a:t>, OS X, </a:t>
            </a:r>
            <a:r>
              <a:rPr lang="en-US" dirty="0" err="1"/>
              <a:t>watchOS</a:t>
            </a:r>
            <a:r>
              <a:rPr lang="en-US" dirty="0"/>
              <a:t> and </a:t>
            </a:r>
            <a:r>
              <a:rPr lang="en-US" dirty="0" err="1" smtClean="0"/>
              <a:t>tvOS</a:t>
            </a:r>
            <a:r>
              <a:rPr lang="en-US" dirty="0" smtClean="0"/>
              <a:t>.</a:t>
            </a:r>
            <a:endParaRPr lang="en-US" dirty="0"/>
          </a:p>
        </p:txBody>
      </p:sp>
    </p:spTree>
    <p:extLst>
      <p:ext uri="{BB962C8B-B14F-4D97-AF65-F5344CB8AC3E}">
        <p14:creationId xmlns="" xmlns:a="http://schemas.openxmlformats.org/drawingml/2006/main" xmlns:r="http://schemas.openxmlformats.org/officeDocument/2006/relationships" xmlns:p="http://schemas.openxmlformats.org/presentationml/2006/main" xmlns:p14="http://schemas.microsoft.com/office/powerpoint/2010/main" xmlns:mv="urn:schemas-microsoft-com:mac:vml" xmlns:mc="http://schemas.openxmlformats.org/markup-compatibility/2006" val="1575138651"/>
      </p:ext>
    </p:extLst>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Remarks</a:t>
            </a:r>
            <a:endParaRPr lang="en-US" dirty="0"/>
          </a:p>
        </p:txBody>
      </p:sp>
      <p:sp>
        <p:nvSpPr>
          <p:cNvPr id="3" name="Content Placeholder 2"/>
          <p:cNvSpPr>
            <a:spLocks noGrp="1"/>
          </p:cNvSpPr>
          <p:nvPr>
            <p:ph idx="1"/>
          </p:nvPr>
        </p:nvSpPr>
        <p:spPr>
          <a:xfrm>
            <a:off x="457200" y="1226338"/>
            <a:ext cx="8229600" cy="2885287"/>
          </a:xfrm>
        </p:spPr>
        <p:txBody>
          <a:bodyPr/>
          <a:lstStyle/>
          <a:p>
            <a:r>
              <a:rPr lang="en-US" dirty="0" smtClean="0"/>
              <a:t>LLVM implements the entire compilation flow.</a:t>
            </a:r>
          </a:p>
          <a:p>
            <a:pPr lvl="1"/>
            <a:r>
              <a:rPr lang="en-US" dirty="0" smtClean="0"/>
              <a:t>Front-end, e.g., clang &amp; clang++</a:t>
            </a:r>
          </a:p>
          <a:p>
            <a:pPr lvl="1"/>
            <a:r>
              <a:rPr lang="en-US" dirty="0" smtClean="0"/>
              <a:t>Middle-end, e.g., analyses and optimizations</a:t>
            </a:r>
          </a:p>
          <a:p>
            <a:pPr lvl="1"/>
            <a:r>
              <a:rPr lang="en-US" dirty="0" smtClean="0"/>
              <a:t>Back-end, e.g., different computer architectures</a:t>
            </a:r>
          </a:p>
          <a:p>
            <a:r>
              <a:rPr lang="en-US" dirty="0" smtClean="0"/>
              <a:t>LLVM has a high-level intermediate representation.</a:t>
            </a:r>
          </a:p>
          <a:p>
            <a:pPr lvl="1"/>
            <a:r>
              <a:rPr lang="en-US" dirty="0" smtClean="0"/>
              <a:t>Types, explicit control flow</a:t>
            </a:r>
          </a:p>
        </p:txBody>
      </p:sp>
      <p:pic>
        <p:nvPicPr>
          <p:cNvPr id="4" name="Picture 3" descr="Untitled.pdf"/>
          <p:cNvPicPr>
            <a:picLocks noChangeAspect="1"/>
          </p:cNvPicPr>
          <p:nvPr/>
        </p:nvPicPr>
        <p:blipFill>
          <a:blip r:embed="rId2"/>
          <a:stretch>
            <a:fillRect/>
          </a:stretch>
        </p:blipFill>
        <p:spPr>
          <a:xfrm>
            <a:off x="1103720" y="4640744"/>
            <a:ext cx="6797675" cy="190622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mtClean="0"/>
              <a:t>Writing an LLVM Pass</a:t>
            </a:r>
            <a:endParaRPr lang="en-US" dirty="0"/>
          </a:p>
        </p:txBody>
      </p:sp>
      <p:pic>
        <p:nvPicPr>
          <p:cNvPr id="6" name="Picture 5" descr="images.jpg"/>
          <p:cNvPicPr>
            <a:picLocks noChangeAspect="1"/>
          </p:cNvPicPr>
          <p:nvPr/>
        </p:nvPicPr>
        <p:blipFill>
          <a:blip r:embed="rId2"/>
          <a:stretch>
            <a:fillRect/>
          </a:stretch>
        </p:blipFill>
        <p:spPr>
          <a:xfrm>
            <a:off x="5735496" y="3648354"/>
            <a:ext cx="3209646" cy="3209646"/>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Passes</a:t>
            </a:r>
            <a:endParaRPr lang="en-US" dirty="0"/>
          </a:p>
        </p:txBody>
      </p:sp>
      <p:sp>
        <p:nvSpPr>
          <p:cNvPr id="3" name="Content Placeholder 2"/>
          <p:cNvSpPr>
            <a:spLocks noGrp="1"/>
          </p:cNvSpPr>
          <p:nvPr>
            <p:ph idx="1"/>
          </p:nvPr>
        </p:nvSpPr>
        <p:spPr>
          <a:xfrm>
            <a:off x="457200" y="1226338"/>
            <a:ext cx="8229600" cy="5631662"/>
          </a:xfrm>
        </p:spPr>
        <p:txBody>
          <a:bodyPr>
            <a:normAutofit/>
          </a:bodyPr>
          <a:lstStyle/>
          <a:p>
            <a:pPr>
              <a:spcAft>
                <a:spcPts val="600"/>
              </a:spcAft>
            </a:pPr>
            <a:r>
              <a:rPr lang="en-US" sz="2200" dirty="0" smtClean="0"/>
              <a:t>LLVM applies a chain of analyses and transformations on the target program.</a:t>
            </a:r>
          </a:p>
          <a:p>
            <a:pPr>
              <a:spcAft>
                <a:spcPts val="600"/>
              </a:spcAft>
            </a:pPr>
            <a:r>
              <a:rPr lang="en-US" sz="2200" dirty="0" smtClean="0"/>
              <a:t>Each of these analyses or transformations is called a </a:t>
            </a:r>
            <a:r>
              <a:rPr lang="en-US" sz="2200" i="1" dirty="0" smtClean="0"/>
              <a:t>pass</a:t>
            </a:r>
            <a:r>
              <a:rPr lang="en-US" sz="2200" dirty="0" smtClean="0"/>
              <a:t>.</a:t>
            </a:r>
          </a:p>
          <a:p>
            <a:pPr>
              <a:spcAft>
                <a:spcPts val="600"/>
              </a:spcAft>
            </a:pPr>
            <a:r>
              <a:rPr lang="en-US" sz="2200" dirty="0" smtClean="0"/>
              <a:t>We have seen a few passes already: </a:t>
            </a:r>
            <a:r>
              <a:rPr lang="en-US" sz="2200" dirty="0" smtClean="0">
                <a:latin typeface="Courier"/>
                <a:cs typeface="Courier"/>
              </a:rPr>
              <a:t>mem2reg</a:t>
            </a:r>
            <a:r>
              <a:rPr lang="en-US" sz="2200" dirty="0" smtClean="0"/>
              <a:t>, </a:t>
            </a:r>
            <a:r>
              <a:rPr lang="en-US" sz="2200" dirty="0" smtClean="0">
                <a:latin typeface="Courier"/>
                <a:cs typeface="Courier"/>
              </a:rPr>
              <a:t>early-</a:t>
            </a:r>
            <a:r>
              <a:rPr lang="en-US" sz="2200" dirty="0" err="1" smtClean="0">
                <a:latin typeface="Courier"/>
                <a:cs typeface="Courier"/>
              </a:rPr>
              <a:t>cse</a:t>
            </a:r>
            <a:r>
              <a:rPr lang="en-US" sz="2200" dirty="0" smtClean="0"/>
              <a:t> and </a:t>
            </a:r>
            <a:r>
              <a:rPr lang="en-US" sz="2200" dirty="0" err="1" smtClean="0">
                <a:latin typeface="Courier"/>
                <a:cs typeface="Courier"/>
              </a:rPr>
              <a:t>constprop</a:t>
            </a:r>
            <a:r>
              <a:rPr lang="en-US" sz="2200" dirty="0" smtClean="0"/>
              <a:t>, for instance.</a:t>
            </a:r>
          </a:p>
          <a:p>
            <a:pPr>
              <a:spcAft>
                <a:spcPts val="600"/>
              </a:spcAft>
            </a:pPr>
            <a:r>
              <a:rPr lang="en-US" sz="2200" dirty="0" smtClean="0"/>
              <a:t>Some passes, which are machine independent, are invoked by opt.</a:t>
            </a:r>
          </a:p>
          <a:p>
            <a:pPr>
              <a:spcAft>
                <a:spcPts val="600"/>
              </a:spcAft>
            </a:pPr>
            <a:r>
              <a:rPr lang="en-US" sz="2200" dirty="0" smtClean="0"/>
              <a:t>Other passes, which are machine dependent, are invoked by </a:t>
            </a:r>
            <a:r>
              <a:rPr lang="en-US" sz="2200" dirty="0" err="1" smtClean="0"/>
              <a:t>llc</a:t>
            </a:r>
            <a:r>
              <a:rPr lang="en-US" sz="2200" dirty="0" smtClean="0"/>
              <a:t>.</a:t>
            </a:r>
          </a:p>
          <a:p>
            <a:pPr>
              <a:spcAft>
                <a:spcPts val="600"/>
              </a:spcAft>
            </a:pPr>
            <a:r>
              <a:rPr lang="en-US" sz="2200" dirty="0" smtClean="0"/>
              <a:t>A pass may require information provided by other passes. Such dependencies must be explicitly stated.</a:t>
            </a:r>
          </a:p>
          <a:p>
            <a:pPr lvl="1">
              <a:spcAft>
                <a:spcPts val="600"/>
              </a:spcAft>
            </a:pPr>
            <a:r>
              <a:rPr lang="en-US" sz="2200" dirty="0" smtClean="0"/>
              <a:t>For instance: a common pattern is a transformation pass requiring an analysis pass.</a:t>
            </a:r>
            <a:endParaRPr lang="en-US" sz="22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Different Types of Passes</a:t>
            </a:r>
            <a:endParaRPr lang="en-US" dirty="0"/>
          </a:p>
        </p:txBody>
      </p:sp>
      <p:sp>
        <p:nvSpPr>
          <p:cNvPr id="3" name="Content Placeholder 2"/>
          <p:cNvSpPr>
            <a:spLocks noGrp="1"/>
          </p:cNvSpPr>
          <p:nvPr>
            <p:ph idx="1"/>
          </p:nvPr>
        </p:nvSpPr>
        <p:spPr>
          <a:xfrm>
            <a:off x="457200" y="1226338"/>
            <a:ext cx="8229600" cy="1047970"/>
          </a:xfrm>
        </p:spPr>
        <p:txBody>
          <a:bodyPr/>
          <a:lstStyle/>
          <a:p>
            <a:r>
              <a:rPr lang="en-US" dirty="0" smtClean="0"/>
              <a:t>A pass is an instance of the LLVM class </a:t>
            </a:r>
            <a:r>
              <a:rPr lang="en-US" dirty="0" smtClean="0">
                <a:latin typeface="Courier"/>
                <a:cs typeface="Courier"/>
              </a:rPr>
              <a:t>Pass</a:t>
            </a:r>
            <a:r>
              <a:rPr lang="en-US" dirty="0" smtClean="0"/>
              <a:t>.</a:t>
            </a:r>
          </a:p>
          <a:p>
            <a:r>
              <a:rPr lang="en-US" dirty="0" smtClean="0"/>
              <a:t>There are many kinds of passes.</a:t>
            </a:r>
            <a:endParaRPr lang="en-US" dirty="0"/>
          </a:p>
        </p:txBody>
      </p:sp>
      <p:pic>
        <p:nvPicPr>
          <p:cNvPr id="4" name="Picture 3" descr="Passes0.pdf"/>
          <p:cNvPicPr>
            <a:picLocks noChangeAspect="1"/>
          </p:cNvPicPr>
          <p:nvPr/>
        </p:nvPicPr>
        <p:blipFill>
          <a:blip r:embed="rId2"/>
          <a:stretch>
            <a:fillRect/>
          </a:stretch>
        </p:blipFill>
        <p:spPr>
          <a:xfrm>
            <a:off x="457200" y="2368261"/>
            <a:ext cx="8229600" cy="3228918"/>
          </a:xfrm>
          <a:prstGeom prst="rect">
            <a:avLst/>
          </a:prstGeom>
        </p:spPr>
      </p:pic>
      <p:sp>
        <p:nvSpPr>
          <p:cNvPr id="5" name="TextBox 4"/>
          <p:cNvSpPr txBox="1"/>
          <p:nvPr/>
        </p:nvSpPr>
        <p:spPr>
          <a:xfrm>
            <a:off x="457201" y="5803931"/>
            <a:ext cx="5213040" cy="830997"/>
          </a:xfrm>
          <a:prstGeom prst="rect">
            <a:avLst/>
          </a:prstGeom>
          <a:noFill/>
          <a:ln w="12700">
            <a:noFill/>
          </a:ln>
        </p:spPr>
        <p:txBody>
          <a:bodyPr wrap="square" rtlCol="0">
            <a:spAutoFit/>
          </a:bodyPr>
          <a:lstStyle/>
          <a:p>
            <a:r>
              <a:rPr lang="en-US" sz="2400" dirty="0" smtClean="0"/>
              <a:t>In this lesson we will focus on Function Passes, which analyze whole functions.</a:t>
            </a:r>
            <a:endParaRPr lang="en-US" sz="2400" dirty="0"/>
          </a:p>
        </p:txBody>
      </p:sp>
      <p:pic>
        <p:nvPicPr>
          <p:cNvPr id="6" name="Picture 5" descr="curved_arrow1.gif"/>
          <p:cNvPicPr>
            <a:picLocks noChangeAspect="1"/>
          </p:cNvPicPr>
          <p:nvPr/>
        </p:nvPicPr>
        <p:blipFill>
          <a:blip r:embed="rId3"/>
          <a:stretch>
            <a:fillRect/>
          </a:stretch>
        </p:blipFill>
        <p:spPr>
          <a:xfrm rot="10800000" flipH="1">
            <a:off x="15779" y="3515712"/>
            <a:ext cx="2200193" cy="2667724"/>
          </a:xfrm>
          <a:prstGeom prst="rect">
            <a:avLst/>
          </a:prstGeom>
        </p:spPr>
      </p:pic>
      <p:sp>
        <p:nvSpPr>
          <p:cNvPr id="7" name="Rectangle 6"/>
          <p:cNvSpPr/>
          <p:nvPr/>
        </p:nvSpPr>
        <p:spPr>
          <a:xfrm>
            <a:off x="7176396" y="5227957"/>
            <a:ext cx="1510403" cy="1406972"/>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Can you guess what the other passes are good for?</a:t>
            </a:r>
            <a:endParaRPr lang="en-US" dirty="0">
              <a:solidFill>
                <a:schemeClr val="tx1"/>
              </a:solidFill>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Number of </a:t>
            </a:r>
            <a:r>
              <a:rPr lang="en-US" dirty="0" err="1" smtClean="0"/>
              <a:t>Opcodes</a:t>
            </a:r>
            <a:r>
              <a:rPr lang="en-US" dirty="0" smtClean="0"/>
              <a:t> in Programs</a:t>
            </a:r>
            <a:endParaRPr lang="en-US" dirty="0"/>
          </a:p>
        </p:txBody>
      </p:sp>
      <p:sp>
        <p:nvSpPr>
          <p:cNvPr id="4" name="TextBox 3"/>
          <p:cNvSpPr txBox="1"/>
          <p:nvPr/>
        </p:nvSpPr>
        <p:spPr>
          <a:xfrm>
            <a:off x="457200" y="1200665"/>
            <a:ext cx="8229600" cy="1938992"/>
          </a:xfrm>
          <a:prstGeom prst="rect">
            <a:avLst/>
          </a:prstGeom>
          <a:noFill/>
          <a:ln w="12700">
            <a:solidFill>
              <a:schemeClr val="tx1">
                <a:lumMod val="50000"/>
                <a:lumOff val="50000"/>
              </a:schemeClr>
            </a:solidFill>
          </a:ln>
        </p:spPr>
        <p:txBody>
          <a:bodyPr wrap="square" rtlCol="0">
            <a:spAutoFit/>
          </a:bodyPr>
          <a:lstStyle/>
          <a:p>
            <a:r>
              <a:rPr lang="en-US" sz="2400" dirty="0" smtClean="0"/>
              <a:t>Let's write a pass that counts the number of times that each </a:t>
            </a:r>
            <a:r>
              <a:rPr lang="en-US" sz="2400" dirty="0" err="1" smtClean="0"/>
              <a:t>opcode</a:t>
            </a:r>
            <a:r>
              <a:rPr lang="en-US" sz="2400" dirty="0" smtClean="0"/>
              <a:t> appears in a given function. This pass must print, for each function, a list with all the instructions that showed up in its code, followed by the number of times each of these </a:t>
            </a:r>
            <a:r>
              <a:rPr lang="en-US" sz="2400" dirty="0" err="1" smtClean="0"/>
              <a:t>opcodes</a:t>
            </a:r>
            <a:r>
              <a:rPr lang="en-US" sz="2400" dirty="0" smtClean="0"/>
              <a:t> has been used.</a:t>
            </a:r>
            <a:endParaRPr lang="en-US" sz="2400" dirty="0"/>
          </a:p>
        </p:txBody>
      </p:sp>
      <p:sp>
        <p:nvSpPr>
          <p:cNvPr id="6" name="Rectangle 5"/>
          <p:cNvSpPr/>
          <p:nvPr/>
        </p:nvSpPr>
        <p:spPr>
          <a:xfrm>
            <a:off x="6834909" y="3630343"/>
            <a:ext cx="1851891" cy="2677656"/>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spcBef>
                <a:spcPts val="600"/>
              </a:spcBef>
            </a:pPr>
            <a:r>
              <a:rPr lang="en-US" sz="1400" dirty="0" smtClean="0">
                <a:solidFill>
                  <a:schemeClr val="bg1"/>
                </a:solidFill>
                <a:latin typeface="Courier"/>
                <a:cs typeface="Courier"/>
              </a:rPr>
              <a:t>Function </a:t>
            </a:r>
            <a:r>
              <a:rPr lang="en-US" sz="1400" dirty="0" err="1" smtClean="0">
                <a:solidFill>
                  <a:schemeClr val="bg1"/>
                </a:solidFill>
                <a:latin typeface="Courier"/>
                <a:cs typeface="Courier"/>
              </a:rPr>
              <a:t>bbLoop</a:t>
            </a:r>
            <a:endParaRPr lang="en-US" sz="1400" dirty="0" smtClean="0">
              <a:solidFill>
                <a:schemeClr val="bg1"/>
              </a:solidFill>
              <a:latin typeface="Courier"/>
              <a:cs typeface="Courier"/>
            </a:endParaRPr>
          </a:p>
          <a:p>
            <a:pPr>
              <a:spcBef>
                <a:spcPts val="600"/>
              </a:spcBef>
            </a:pPr>
            <a:r>
              <a:rPr lang="en-US" sz="1400" dirty="0" smtClean="0">
                <a:solidFill>
                  <a:schemeClr val="bg1"/>
                </a:solidFill>
                <a:latin typeface="Courier"/>
                <a:cs typeface="Courier"/>
              </a:rPr>
              <a:t>add: 4</a:t>
            </a:r>
          </a:p>
          <a:p>
            <a:pPr>
              <a:spcBef>
                <a:spcPts val="600"/>
              </a:spcBef>
            </a:pPr>
            <a:r>
              <a:rPr lang="en-US" sz="1400" dirty="0" err="1" smtClean="0">
                <a:solidFill>
                  <a:schemeClr val="bg1"/>
                </a:solidFill>
                <a:latin typeface="Courier"/>
                <a:cs typeface="Courier"/>
              </a:rPr>
              <a:t>alloca</a:t>
            </a:r>
            <a:r>
              <a:rPr lang="en-US" sz="1400" dirty="0" smtClean="0">
                <a:solidFill>
                  <a:schemeClr val="bg1"/>
                </a:solidFill>
                <a:latin typeface="Courier"/>
                <a:cs typeface="Courier"/>
              </a:rPr>
              <a:t>: 5</a:t>
            </a:r>
          </a:p>
          <a:p>
            <a:pPr>
              <a:spcBef>
                <a:spcPts val="600"/>
              </a:spcBef>
            </a:pPr>
            <a:r>
              <a:rPr lang="en-US" sz="1400" dirty="0" err="1" smtClean="0">
                <a:solidFill>
                  <a:schemeClr val="bg1"/>
                </a:solidFill>
                <a:latin typeface="Courier"/>
                <a:cs typeface="Courier"/>
              </a:rPr>
              <a:t>br</a:t>
            </a:r>
            <a:r>
              <a:rPr lang="en-US" sz="1400" dirty="0" smtClean="0">
                <a:solidFill>
                  <a:schemeClr val="bg1"/>
                </a:solidFill>
                <a:latin typeface="Courier"/>
                <a:cs typeface="Courier"/>
              </a:rPr>
              <a:t>: 8</a:t>
            </a:r>
          </a:p>
          <a:p>
            <a:pPr>
              <a:spcBef>
                <a:spcPts val="600"/>
              </a:spcBef>
            </a:pPr>
            <a:r>
              <a:rPr lang="en-US" sz="1400" dirty="0" err="1" smtClean="0">
                <a:solidFill>
                  <a:schemeClr val="bg1"/>
                </a:solidFill>
                <a:latin typeface="Courier"/>
                <a:cs typeface="Courier"/>
              </a:rPr>
              <a:t>icmp</a:t>
            </a:r>
            <a:r>
              <a:rPr lang="en-US" sz="1400" dirty="0" smtClean="0">
                <a:solidFill>
                  <a:schemeClr val="bg1"/>
                </a:solidFill>
                <a:latin typeface="Courier"/>
                <a:cs typeface="Courier"/>
              </a:rPr>
              <a:t>: 3</a:t>
            </a:r>
          </a:p>
          <a:p>
            <a:pPr>
              <a:spcBef>
                <a:spcPts val="600"/>
              </a:spcBef>
            </a:pPr>
            <a:r>
              <a:rPr lang="en-US" sz="1400" dirty="0" smtClean="0">
                <a:solidFill>
                  <a:schemeClr val="bg1"/>
                </a:solidFill>
                <a:latin typeface="Courier"/>
                <a:cs typeface="Courier"/>
              </a:rPr>
              <a:t>load: 11</a:t>
            </a:r>
          </a:p>
          <a:p>
            <a:pPr>
              <a:spcBef>
                <a:spcPts val="600"/>
              </a:spcBef>
            </a:pPr>
            <a:r>
              <a:rPr lang="en-US" sz="1400" dirty="0" smtClean="0">
                <a:solidFill>
                  <a:schemeClr val="bg1"/>
                </a:solidFill>
                <a:latin typeface="Courier"/>
                <a:cs typeface="Courier"/>
              </a:rPr>
              <a:t>ret: 1</a:t>
            </a:r>
          </a:p>
          <a:p>
            <a:pPr>
              <a:spcBef>
                <a:spcPts val="600"/>
              </a:spcBef>
            </a:pPr>
            <a:r>
              <a:rPr lang="en-US" sz="1400" dirty="0" smtClean="0">
                <a:solidFill>
                  <a:schemeClr val="bg1"/>
                </a:solidFill>
                <a:latin typeface="Courier"/>
                <a:cs typeface="Courier"/>
              </a:rPr>
              <a:t>select: 1</a:t>
            </a:r>
          </a:p>
          <a:p>
            <a:pPr>
              <a:spcBef>
                <a:spcPts val="600"/>
              </a:spcBef>
            </a:pPr>
            <a:r>
              <a:rPr lang="en-US" sz="1400" dirty="0" smtClean="0">
                <a:solidFill>
                  <a:schemeClr val="bg1"/>
                </a:solidFill>
                <a:latin typeface="Courier"/>
                <a:cs typeface="Courier"/>
              </a:rPr>
              <a:t>store: 9</a:t>
            </a:r>
            <a:endParaRPr lang="en-US" sz="1400" dirty="0">
              <a:solidFill>
                <a:schemeClr val="bg1"/>
              </a:solidFill>
              <a:latin typeface="Courier"/>
              <a:cs typeface="Courier"/>
            </a:endParaRPr>
          </a:p>
        </p:txBody>
      </p:sp>
      <p:sp>
        <p:nvSpPr>
          <p:cNvPr id="7" name="TextBox 6"/>
          <p:cNvSpPr txBox="1"/>
          <p:nvPr/>
        </p:nvSpPr>
        <p:spPr>
          <a:xfrm>
            <a:off x="457200" y="3630343"/>
            <a:ext cx="3416846" cy="2462213"/>
          </a:xfrm>
          <a:prstGeom prst="rect">
            <a:avLst/>
          </a:prstGeom>
          <a:noFill/>
        </p:spPr>
        <p:txBody>
          <a:bodyPr wrap="none" rtlCol="0">
            <a:spAutoFit/>
          </a:bodyPr>
          <a:lstStyle/>
          <a:p>
            <a:r>
              <a:rPr lang="en-US" sz="1400" dirty="0" err="1" smtClean="0">
                <a:latin typeface="Courier"/>
                <a:cs typeface="Courier"/>
              </a:rPr>
              <a:t>int</a:t>
            </a:r>
            <a:r>
              <a:rPr lang="en-US" sz="1400" dirty="0" smtClean="0">
                <a:latin typeface="Courier"/>
                <a:cs typeface="Courier"/>
              </a:rPr>
              <a:t> </a:t>
            </a:r>
            <a:r>
              <a:rPr lang="en-US" sz="1400" dirty="0" err="1" smtClean="0">
                <a:latin typeface="Courier"/>
                <a:cs typeface="Courier"/>
              </a:rPr>
              <a:t>bbLoop(int</a:t>
            </a:r>
            <a:r>
              <a:rPr lang="en-US" sz="1400" dirty="0" smtClean="0">
                <a:latin typeface="Courier"/>
                <a:cs typeface="Courier"/>
              </a:rPr>
              <a:t> </a:t>
            </a:r>
            <a:r>
              <a:rPr lang="en-US" sz="1400" dirty="0" err="1" smtClean="0">
                <a:latin typeface="Courier"/>
                <a:cs typeface="Courier"/>
              </a:rPr>
              <a:t>n</a:t>
            </a:r>
            <a:r>
              <a:rPr lang="en-US" sz="1400" dirty="0" smtClean="0">
                <a:latin typeface="Courier"/>
                <a:cs typeface="Courier"/>
              </a:rPr>
              <a:t>, </a:t>
            </a:r>
            <a:r>
              <a:rPr lang="en-US" sz="1400" dirty="0" err="1" smtClean="0">
                <a:latin typeface="Courier"/>
                <a:cs typeface="Courier"/>
              </a:rPr>
              <a:t>int</a:t>
            </a:r>
            <a:r>
              <a:rPr lang="en-US" sz="1400" dirty="0" smtClean="0">
                <a:latin typeface="Courier"/>
                <a:cs typeface="Courier"/>
              </a:rPr>
              <a:t> </a:t>
            </a:r>
            <a:r>
              <a:rPr lang="en-US" sz="1400" dirty="0" err="1" smtClean="0">
                <a:latin typeface="Courier"/>
                <a:cs typeface="Courier"/>
              </a:rPr>
              <a:t>m</a:t>
            </a:r>
            <a:r>
              <a:rPr lang="en-US" sz="1400" dirty="0" smtClean="0">
                <a:latin typeface="Courier"/>
                <a:cs typeface="Courier"/>
              </a:rPr>
              <a:t>) {</a:t>
            </a:r>
          </a:p>
          <a:p>
            <a:r>
              <a:rPr lang="en-US" sz="1400" dirty="0" smtClean="0">
                <a:latin typeface="Courier"/>
                <a:cs typeface="Courier"/>
              </a:rPr>
              <a:t>  </a:t>
            </a:r>
            <a:r>
              <a:rPr lang="en-US" sz="1400" dirty="0" err="1" smtClean="0">
                <a:latin typeface="Courier"/>
                <a:cs typeface="Courier"/>
              </a:rPr>
              <a:t>int</a:t>
            </a:r>
            <a:r>
              <a:rPr lang="en-US" sz="1400" dirty="0" smtClean="0">
                <a:latin typeface="Courier"/>
                <a:cs typeface="Courier"/>
              </a:rPr>
              <a:t> sum = 0;</a:t>
            </a:r>
          </a:p>
          <a:p>
            <a:r>
              <a:rPr lang="en-US" sz="1400" dirty="0" smtClean="0">
                <a:latin typeface="Courier"/>
                <a:cs typeface="Courier"/>
              </a:rPr>
              <a:t>  </a:t>
            </a:r>
            <a:r>
              <a:rPr lang="en-US" sz="1400" dirty="0" err="1" smtClean="0">
                <a:latin typeface="Courier"/>
                <a:cs typeface="Courier"/>
              </a:rPr>
              <a:t>int</a:t>
            </a:r>
            <a:r>
              <a:rPr lang="en-US" sz="1400" dirty="0" smtClean="0">
                <a:latin typeface="Courier"/>
                <a:cs typeface="Courier"/>
              </a:rPr>
              <a:t> c0;</a:t>
            </a:r>
          </a:p>
          <a:p>
            <a:r>
              <a:rPr lang="en-US" sz="1400" dirty="0" smtClean="0">
                <a:latin typeface="Courier"/>
                <a:cs typeface="Courier"/>
              </a:rPr>
              <a:t>  for (c0 = </a:t>
            </a:r>
            <a:r>
              <a:rPr lang="en-US" sz="1400" dirty="0" err="1" smtClean="0">
                <a:latin typeface="Courier"/>
                <a:cs typeface="Courier"/>
              </a:rPr>
              <a:t>n</a:t>
            </a:r>
            <a:r>
              <a:rPr lang="en-US" sz="1400" dirty="0" smtClean="0">
                <a:latin typeface="Courier"/>
                <a:cs typeface="Courier"/>
              </a:rPr>
              <a:t>; c0 &gt; 0; c0--) {</a:t>
            </a:r>
          </a:p>
          <a:p>
            <a:r>
              <a:rPr lang="en-US" sz="1400" dirty="0" smtClean="0">
                <a:latin typeface="Courier"/>
                <a:cs typeface="Courier"/>
              </a:rPr>
              <a:t>    </a:t>
            </a:r>
            <a:r>
              <a:rPr lang="en-US" sz="1400" dirty="0" err="1" smtClean="0">
                <a:latin typeface="Courier"/>
                <a:cs typeface="Courier"/>
              </a:rPr>
              <a:t>int</a:t>
            </a:r>
            <a:r>
              <a:rPr lang="en-US" sz="1400" dirty="0" smtClean="0">
                <a:latin typeface="Courier"/>
                <a:cs typeface="Courier"/>
              </a:rPr>
              <a:t> c1 = </a:t>
            </a:r>
            <a:r>
              <a:rPr lang="en-US" sz="1400" dirty="0" err="1" smtClean="0">
                <a:latin typeface="Courier"/>
                <a:cs typeface="Courier"/>
              </a:rPr>
              <a:t>m</a:t>
            </a:r>
            <a:r>
              <a:rPr lang="en-US" sz="1400" dirty="0" smtClean="0">
                <a:latin typeface="Courier"/>
                <a:cs typeface="Courier"/>
              </a:rPr>
              <a:t>;</a:t>
            </a:r>
          </a:p>
          <a:p>
            <a:r>
              <a:rPr lang="en-US" sz="1400" dirty="0" smtClean="0">
                <a:latin typeface="Courier"/>
                <a:cs typeface="Courier"/>
              </a:rPr>
              <a:t>    for (; c1 &gt; 0; c1--) {</a:t>
            </a:r>
          </a:p>
          <a:p>
            <a:r>
              <a:rPr lang="en-US" sz="1400" dirty="0" smtClean="0">
                <a:latin typeface="Courier"/>
                <a:cs typeface="Courier"/>
              </a:rPr>
              <a:t>      sum += c0 &gt; c1 ? 1 : 0;</a:t>
            </a:r>
          </a:p>
          <a:p>
            <a:r>
              <a:rPr lang="en-US" sz="1400" dirty="0" smtClean="0">
                <a:latin typeface="Courier"/>
                <a:cs typeface="Courier"/>
              </a:rPr>
              <a:t>    }</a:t>
            </a:r>
          </a:p>
          <a:p>
            <a:r>
              <a:rPr lang="en-US" sz="1400" dirty="0" smtClean="0">
                <a:latin typeface="Courier"/>
                <a:cs typeface="Courier"/>
              </a:rPr>
              <a:t>  }</a:t>
            </a:r>
          </a:p>
          <a:p>
            <a:r>
              <a:rPr lang="en-US" sz="1400" dirty="0" smtClean="0">
                <a:latin typeface="Courier"/>
                <a:cs typeface="Courier"/>
              </a:rPr>
              <a:t>  return sum;</a:t>
            </a:r>
          </a:p>
          <a:p>
            <a:r>
              <a:rPr lang="en-US" sz="1400" dirty="0" smtClean="0">
                <a:latin typeface="Courier"/>
                <a:cs typeface="Courier"/>
              </a:rPr>
              <a:t>}</a:t>
            </a:r>
            <a:endParaRPr lang="en-US" sz="1400" dirty="0">
              <a:latin typeface="Courier"/>
              <a:cs typeface="Courier"/>
            </a:endParaRPr>
          </a:p>
        </p:txBody>
      </p:sp>
      <p:pic>
        <p:nvPicPr>
          <p:cNvPr id="8" name="Picture 7" descr="foo.pdf"/>
          <p:cNvPicPr>
            <a:picLocks noChangeAspect="1"/>
          </p:cNvPicPr>
          <p:nvPr/>
        </p:nvPicPr>
        <p:blipFill>
          <a:blip r:embed="rId2"/>
          <a:stretch>
            <a:fillRect/>
          </a:stretch>
        </p:blipFill>
        <p:spPr>
          <a:xfrm>
            <a:off x="3698876" y="3139657"/>
            <a:ext cx="2756050" cy="3718343"/>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718111"/>
          </a:xfrm>
        </p:spPr>
        <p:txBody>
          <a:bodyPr/>
          <a:lstStyle/>
          <a:p>
            <a:r>
              <a:rPr lang="en-US" dirty="0" smtClean="0"/>
              <a:t>Counting Number of </a:t>
            </a:r>
            <a:r>
              <a:rPr lang="en-US" dirty="0" err="1" smtClean="0"/>
              <a:t>Opcodes</a:t>
            </a:r>
            <a:r>
              <a:rPr lang="en-US" dirty="0" smtClean="0"/>
              <a:t> in Programs</a:t>
            </a:r>
            <a:endParaRPr lang="en-US" dirty="0"/>
          </a:p>
        </p:txBody>
      </p:sp>
      <p:sp>
        <p:nvSpPr>
          <p:cNvPr id="5" name="TextBox 4"/>
          <p:cNvSpPr txBox="1"/>
          <p:nvPr/>
        </p:nvSpPr>
        <p:spPr>
          <a:xfrm>
            <a:off x="376784" y="1225689"/>
            <a:ext cx="6341199" cy="5632311"/>
          </a:xfrm>
          <a:prstGeom prst="rect">
            <a:avLst/>
          </a:prstGeom>
          <a:noFill/>
        </p:spPr>
        <p:txBody>
          <a:bodyPr wrap="none" rtlCol="0">
            <a:spAutoFit/>
          </a:bodyPr>
          <a:lstStyle/>
          <a:p>
            <a:r>
              <a:rPr lang="en-US" sz="1000" dirty="0" smtClean="0">
                <a:latin typeface="Courier"/>
                <a:cs typeface="Courier"/>
              </a:rPr>
              <a:t>#define DEBUG_TYPE "</a:t>
            </a:r>
            <a:r>
              <a:rPr lang="en-US" sz="1000" dirty="0" err="1" smtClean="0">
                <a:latin typeface="Courier"/>
                <a:cs typeface="Courier"/>
              </a:rPr>
              <a:t>opCounter</a:t>
            </a:r>
            <a:r>
              <a:rPr lang="en-US" sz="1000" dirty="0" smtClean="0">
                <a:latin typeface="Courier"/>
                <a:cs typeface="Courier"/>
              </a:rPr>
              <a:t>"</a:t>
            </a:r>
          </a:p>
          <a:p>
            <a:r>
              <a:rPr lang="en-US" sz="1000" dirty="0" smtClean="0">
                <a:latin typeface="Courier"/>
                <a:cs typeface="Courier"/>
              </a:rPr>
              <a:t>#include "</a:t>
            </a:r>
            <a:r>
              <a:rPr lang="en-US" sz="1000" dirty="0" err="1" smtClean="0">
                <a:latin typeface="Courier"/>
                <a:cs typeface="Courier"/>
              </a:rPr>
              <a:t>llvm/Pass.h</a:t>
            </a:r>
            <a:r>
              <a:rPr lang="en-US" sz="1000" dirty="0" smtClean="0">
                <a:latin typeface="Courier"/>
                <a:cs typeface="Courier"/>
              </a:rPr>
              <a:t>"</a:t>
            </a:r>
          </a:p>
          <a:p>
            <a:r>
              <a:rPr lang="en-US" sz="1000" dirty="0" smtClean="0">
                <a:latin typeface="Courier"/>
                <a:cs typeface="Courier"/>
              </a:rPr>
              <a:t>#include "</a:t>
            </a:r>
            <a:r>
              <a:rPr lang="en-US" sz="1000" dirty="0" err="1" smtClean="0">
                <a:latin typeface="Courier"/>
                <a:cs typeface="Courier"/>
              </a:rPr>
              <a:t>llvm/IR/Function.h</a:t>
            </a:r>
            <a:r>
              <a:rPr lang="en-US" sz="1000" dirty="0" smtClean="0">
                <a:latin typeface="Courier"/>
                <a:cs typeface="Courier"/>
              </a:rPr>
              <a:t>"</a:t>
            </a:r>
          </a:p>
          <a:p>
            <a:r>
              <a:rPr lang="en-US" sz="1000" dirty="0" smtClean="0">
                <a:latin typeface="Courier"/>
                <a:cs typeface="Courier"/>
              </a:rPr>
              <a:t>#include "</a:t>
            </a:r>
            <a:r>
              <a:rPr lang="en-US" sz="1000" dirty="0" err="1" smtClean="0">
                <a:latin typeface="Courier"/>
                <a:cs typeface="Courier"/>
              </a:rPr>
              <a:t>llvm/Support/raw_ostream.h</a:t>
            </a:r>
            <a:r>
              <a:rPr lang="en-US" sz="1000" dirty="0" smtClean="0">
                <a:latin typeface="Courier"/>
                <a:cs typeface="Courier"/>
              </a:rPr>
              <a:t>"</a:t>
            </a:r>
          </a:p>
          <a:p>
            <a:r>
              <a:rPr lang="en-US" sz="1000" dirty="0" smtClean="0">
                <a:latin typeface="Courier"/>
                <a:cs typeface="Courier"/>
              </a:rPr>
              <a:t>#include &lt;map&gt;</a:t>
            </a:r>
          </a:p>
          <a:p>
            <a:r>
              <a:rPr lang="en-US" sz="1000" dirty="0" smtClean="0">
                <a:latin typeface="Courier"/>
                <a:cs typeface="Courier"/>
              </a:rPr>
              <a:t>using namespace </a:t>
            </a:r>
            <a:r>
              <a:rPr lang="en-US" sz="1000" dirty="0" err="1" smtClean="0">
                <a:latin typeface="Courier"/>
                <a:cs typeface="Courier"/>
              </a:rPr>
              <a:t>llvm</a:t>
            </a:r>
            <a:r>
              <a:rPr lang="en-US" sz="1000" dirty="0" smtClean="0">
                <a:latin typeface="Courier"/>
                <a:cs typeface="Courier"/>
              </a:rPr>
              <a:t>;</a:t>
            </a:r>
          </a:p>
          <a:p>
            <a:r>
              <a:rPr lang="en-US" sz="1000" dirty="0" smtClean="0">
                <a:latin typeface="Courier"/>
                <a:cs typeface="Courier"/>
              </a:rPr>
              <a:t>namespace {</a:t>
            </a:r>
          </a:p>
          <a:p>
            <a:r>
              <a:rPr lang="en-US" sz="1000" dirty="0" smtClean="0">
                <a:latin typeface="Courier"/>
                <a:cs typeface="Courier"/>
              </a:rPr>
              <a:t>  </a:t>
            </a:r>
            <a:r>
              <a:rPr lang="en-US" sz="1000" dirty="0" err="1" smtClean="0">
                <a:latin typeface="Courier"/>
                <a:cs typeface="Courier"/>
              </a:rPr>
              <a:t>struct</a:t>
            </a:r>
            <a:r>
              <a:rPr lang="en-US" sz="1000" dirty="0" smtClean="0">
                <a:latin typeface="Courier"/>
                <a:cs typeface="Courier"/>
              </a:rPr>
              <a:t> </a:t>
            </a:r>
            <a:r>
              <a:rPr lang="en-US" sz="1000" dirty="0" err="1" smtClean="0">
                <a:latin typeface="Courier"/>
                <a:cs typeface="Courier"/>
              </a:rPr>
              <a:t>CountOp</a:t>
            </a:r>
            <a:r>
              <a:rPr lang="en-US" sz="1000" dirty="0" smtClean="0">
                <a:latin typeface="Courier"/>
                <a:cs typeface="Courier"/>
              </a:rPr>
              <a:t> : public </a:t>
            </a:r>
            <a:r>
              <a:rPr lang="en-US" sz="1000" b="1" dirty="0" err="1" smtClean="0">
                <a:latin typeface="Courier"/>
                <a:cs typeface="Courier"/>
              </a:rPr>
              <a:t>FunctionPass</a:t>
            </a:r>
            <a:r>
              <a:rPr lang="en-US" sz="1000" b="1" dirty="0" smtClean="0">
                <a:latin typeface="Courier"/>
                <a:cs typeface="Courier"/>
              </a:rPr>
              <a:t> </a:t>
            </a:r>
            <a:r>
              <a:rPr lang="en-US" sz="1000" dirty="0" smtClean="0">
                <a:latin typeface="Courier"/>
                <a:cs typeface="Courier"/>
              </a:rPr>
              <a:t>{</a:t>
            </a:r>
          </a:p>
          <a:p>
            <a:r>
              <a:rPr lang="en-US" sz="1000" dirty="0" smtClean="0">
                <a:latin typeface="Courier"/>
                <a:cs typeface="Courier"/>
              </a:rPr>
              <a:t>    </a:t>
            </a:r>
            <a:r>
              <a:rPr lang="en-US" sz="1000" dirty="0" err="1" smtClean="0">
                <a:latin typeface="Courier"/>
                <a:cs typeface="Courier"/>
              </a:rPr>
              <a:t>std::map</a:t>
            </a:r>
            <a:r>
              <a:rPr lang="en-US" sz="1000" dirty="0" smtClean="0">
                <a:latin typeface="Courier"/>
                <a:cs typeface="Courier"/>
              </a:rPr>
              <a:t>&lt;</a:t>
            </a:r>
            <a:r>
              <a:rPr lang="en-US" sz="1000" dirty="0" err="1" smtClean="0">
                <a:latin typeface="Courier"/>
                <a:cs typeface="Courier"/>
              </a:rPr>
              <a:t>std::string</a:t>
            </a:r>
            <a:r>
              <a:rPr lang="en-US" sz="1000" dirty="0" smtClean="0">
                <a:latin typeface="Courier"/>
                <a:cs typeface="Courier"/>
              </a:rPr>
              <a:t>, </a:t>
            </a:r>
            <a:r>
              <a:rPr lang="en-US" sz="1000" dirty="0" err="1" smtClean="0">
                <a:latin typeface="Courier"/>
                <a:cs typeface="Courier"/>
              </a:rPr>
              <a:t>int</a:t>
            </a:r>
            <a:r>
              <a:rPr lang="en-US" sz="1000" dirty="0" smtClean="0">
                <a:latin typeface="Courier"/>
                <a:cs typeface="Courier"/>
              </a:rPr>
              <a:t>&gt; </a:t>
            </a:r>
            <a:r>
              <a:rPr lang="en-US" sz="1000" dirty="0" err="1" smtClean="0">
                <a:latin typeface="Courier"/>
                <a:cs typeface="Courier"/>
              </a:rPr>
              <a:t>opCounter</a:t>
            </a:r>
            <a:r>
              <a:rPr lang="en-US" sz="1000" dirty="0" smtClean="0">
                <a:latin typeface="Courier"/>
                <a:cs typeface="Courier"/>
              </a:rPr>
              <a:t>;</a:t>
            </a:r>
          </a:p>
          <a:p>
            <a:r>
              <a:rPr lang="en-US" sz="1000" dirty="0" smtClean="0">
                <a:latin typeface="Courier"/>
                <a:cs typeface="Courier"/>
              </a:rPr>
              <a:t>    static char ID;</a:t>
            </a:r>
          </a:p>
          <a:p>
            <a:r>
              <a:rPr lang="en-US" sz="1000" dirty="0" smtClean="0">
                <a:latin typeface="Courier"/>
                <a:cs typeface="Courier"/>
              </a:rPr>
              <a:t>    </a:t>
            </a:r>
            <a:r>
              <a:rPr lang="en-US" sz="1000" dirty="0" err="1" smtClean="0">
                <a:latin typeface="Courier"/>
                <a:cs typeface="Courier"/>
              </a:rPr>
              <a:t>CountOp</a:t>
            </a:r>
            <a:r>
              <a:rPr lang="en-US" sz="1000" dirty="0" smtClean="0">
                <a:latin typeface="Courier"/>
                <a:cs typeface="Courier"/>
              </a:rPr>
              <a:t>() : </a:t>
            </a:r>
            <a:r>
              <a:rPr lang="en-US" sz="1000" dirty="0" err="1" smtClean="0">
                <a:latin typeface="Courier"/>
                <a:cs typeface="Courier"/>
              </a:rPr>
              <a:t>FunctionPass(ID</a:t>
            </a:r>
            <a:r>
              <a:rPr lang="en-US" sz="1000" dirty="0" smtClean="0">
                <a:latin typeface="Courier"/>
                <a:cs typeface="Courier"/>
              </a:rPr>
              <a:t>) {}</a:t>
            </a:r>
          </a:p>
          <a:p>
            <a:r>
              <a:rPr lang="en-US" sz="1000" dirty="0" smtClean="0">
                <a:latin typeface="Courier"/>
                <a:cs typeface="Courier"/>
              </a:rPr>
              <a:t>    virtual </a:t>
            </a:r>
            <a:r>
              <a:rPr lang="en-US" sz="1000" dirty="0" err="1" smtClean="0">
                <a:latin typeface="Courier"/>
                <a:cs typeface="Courier"/>
              </a:rPr>
              <a:t>bool</a:t>
            </a:r>
            <a:r>
              <a:rPr lang="en-US" sz="1000" dirty="0" smtClean="0">
                <a:latin typeface="Courier"/>
                <a:cs typeface="Courier"/>
              </a:rPr>
              <a:t> </a:t>
            </a:r>
            <a:r>
              <a:rPr lang="en-US" sz="1000" dirty="0" err="1" smtClean="0">
                <a:latin typeface="Courier"/>
                <a:cs typeface="Courier"/>
              </a:rPr>
              <a:t>runOnFunction(Function</a:t>
            </a:r>
            <a:r>
              <a:rPr lang="en-US" sz="1000" dirty="0" smtClean="0">
                <a:latin typeface="Courier"/>
                <a:cs typeface="Courier"/>
              </a:rPr>
              <a:t> &amp;F) {</a:t>
            </a:r>
          </a:p>
          <a:p>
            <a:r>
              <a:rPr lang="en-US" sz="1000" dirty="0" smtClean="0">
                <a:latin typeface="Courier"/>
                <a:cs typeface="Courier"/>
              </a:rPr>
              <a:t>      errs() &lt;&lt; "Function " &lt;&lt; </a:t>
            </a:r>
            <a:r>
              <a:rPr lang="en-US" sz="1000" dirty="0" err="1" smtClean="0">
                <a:latin typeface="Courier"/>
                <a:cs typeface="Courier"/>
              </a:rPr>
              <a:t>F.getName</a:t>
            </a:r>
            <a:r>
              <a:rPr lang="en-US" sz="1000" dirty="0" smtClean="0">
                <a:latin typeface="Courier"/>
                <a:cs typeface="Courier"/>
              </a:rPr>
              <a:t>() &lt;&lt; '\</a:t>
            </a:r>
            <a:r>
              <a:rPr lang="en-US" sz="1000" dirty="0" err="1" smtClean="0">
                <a:latin typeface="Courier"/>
                <a:cs typeface="Courier"/>
              </a:rPr>
              <a:t>n</a:t>
            </a:r>
            <a:r>
              <a:rPr lang="en-US" sz="1000" dirty="0" smtClean="0">
                <a:latin typeface="Courier"/>
                <a:cs typeface="Courier"/>
              </a:rPr>
              <a:t>';</a:t>
            </a:r>
          </a:p>
          <a:p>
            <a:r>
              <a:rPr lang="en-US" sz="1000" dirty="0" smtClean="0">
                <a:latin typeface="Courier"/>
                <a:cs typeface="Courier"/>
              </a:rPr>
              <a:t>      for (</a:t>
            </a:r>
            <a:r>
              <a:rPr lang="en-US" sz="1000" dirty="0" err="1" smtClean="0">
                <a:latin typeface="Courier"/>
                <a:cs typeface="Courier"/>
              </a:rPr>
              <a:t>Function::iterator</a:t>
            </a:r>
            <a:r>
              <a:rPr lang="en-US" sz="1000" dirty="0" smtClean="0">
                <a:latin typeface="Courier"/>
                <a:cs typeface="Courier"/>
              </a:rPr>
              <a:t> bb = </a:t>
            </a:r>
            <a:r>
              <a:rPr lang="en-US" sz="1000" dirty="0" err="1" smtClean="0">
                <a:latin typeface="Courier"/>
                <a:cs typeface="Courier"/>
              </a:rPr>
              <a:t>F.begin</a:t>
            </a:r>
            <a:r>
              <a:rPr lang="en-US" sz="1000" dirty="0" smtClean="0">
                <a:latin typeface="Courier"/>
                <a:cs typeface="Courier"/>
              </a:rPr>
              <a:t>(), </a:t>
            </a:r>
            <a:r>
              <a:rPr lang="en-US" sz="1000" dirty="0" err="1" smtClean="0">
                <a:latin typeface="Courier"/>
                <a:cs typeface="Courier"/>
              </a:rPr>
              <a:t>e</a:t>
            </a:r>
            <a:r>
              <a:rPr lang="en-US" sz="1000" dirty="0" smtClean="0">
                <a:latin typeface="Courier"/>
                <a:cs typeface="Courier"/>
              </a:rPr>
              <a:t> = </a:t>
            </a:r>
            <a:r>
              <a:rPr lang="en-US" sz="1000" dirty="0" err="1" smtClean="0">
                <a:latin typeface="Courier"/>
                <a:cs typeface="Courier"/>
              </a:rPr>
              <a:t>F.end</a:t>
            </a:r>
            <a:r>
              <a:rPr lang="en-US" sz="1000" dirty="0" smtClean="0">
                <a:latin typeface="Courier"/>
                <a:cs typeface="Courier"/>
              </a:rPr>
              <a:t>(); bb != </a:t>
            </a:r>
            <a:r>
              <a:rPr lang="en-US" sz="1000" dirty="0" err="1" smtClean="0">
                <a:latin typeface="Courier"/>
                <a:cs typeface="Courier"/>
              </a:rPr>
              <a:t>e</a:t>
            </a:r>
            <a:r>
              <a:rPr lang="en-US" sz="1000" dirty="0" smtClean="0">
                <a:latin typeface="Courier"/>
                <a:cs typeface="Courier"/>
              </a:rPr>
              <a:t>; ++bb) {</a:t>
            </a:r>
          </a:p>
          <a:p>
            <a:r>
              <a:rPr lang="en-US" sz="1000" dirty="0" smtClean="0">
                <a:latin typeface="Courier"/>
                <a:cs typeface="Courier"/>
              </a:rPr>
              <a:t>        for (</a:t>
            </a:r>
            <a:r>
              <a:rPr lang="en-US" sz="1000" dirty="0" err="1" smtClean="0">
                <a:latin typeface="Courier"/>
                <a:cs typeface="Courier"/>
              </a:rPr>
              <a:t>BasicBlock::iterator</a:t>
            </a:r>
            <a:r>
              <a:rPr lang="en-US" sz="1000" dirty="0" smtClean="0">
                <a:latin typeface="Courier"/>
                <a:cs typeface="Courier"/>
              </a:rPr>
              <a:t> </a:t>
            </a:r>
            <a:r>
              <a:rPr lang="en-US" sz="1000" dirty="0" err="1" smtClean="0">
                <a:latin typeface="Courier"/>
                <a:cs typeface="Courier"/>
              </a:rPr>
              <a:t>i</a:t>
            </a:r>
            <a:r>
              <a:rPr lang="en-US" sz="1000" dirty="0" smtClean="0">
                <a:latin typeface="Courier"/>
                <a:cs typeface="Courier"/>
              </a:rPr>
              <a:t> = bb-&gt;begin(), </a:t>
            </a:r>
            <a:r>
              <a:rPr lang="en-US" sz="1000" dirty="0" err="1" smtClean="0">
                <a:latin typeface="Courier"/>
                <a:cs typeface="Courier"/>
              </a:rPr>
              <a:t>e</a:t>
            </a:r>
            <a:r>
              <a:rPr lang="en-US" sz="1000" dirty="0" smtClean="0">
                <a:latin typeface="Courier"/>
                <a:cs typeface="Courier"/>
              </a:rPr>
              <a:t> = bb-&gt;end(); </a:t>
            </a:r>
            <a:r>
              <a:rPr lang="en-US" sz="1000" dirty="0" err="1" smtClean="0">
                <a:latin typeface="Courier"/>
                <a:cs typeface="Courier"/>
              </a:rPr>
              <a:t>i</a:t>
            </a:r>
            <a:r>
              <a:rPr lang="en-US" sz="1000" dirty="0" smtClean="0">
                <a:latin typeface="Courier"/>
                <a:cs typeface="Courier"/>
              </a:rPr>
              <a:t> != </a:t>
            </a:r>
            <a:r>
              <a:rPr lang="en-US" sz="1000" dirty="0" err="1" smtClean="0">
                <a:latin typeface="Courier"/>
                <a:cs typeface="Courier"/>
              </a:rPr>
              <a:t>e</a:t>
            </a:r>
            <a:r>
              <a:rPr lang="en-US" sz="1000" dirty="0" smtClean="0">
                <a:latin typeface="Courier"/>
                <a:cs typeface="Courier"/>
              </a:rPr>
              <a:t>; ++</a:t>
            </a:r>
            <a:r>
              <a:rPr lang="en-US" sz="1000" dirty="0" err="1" smtClean="0">
                <a:latin typeface="Courier"/>
                <a:cs typeface="Courier"/>
              </a:rPr>
              <a:t>i</a:t>
            </a:r>
            <a:r>
              <a:rPr lang="en-US" sz="1000" dirty="0" smtClean="0">
                <a:latin typeface="Courier"/>
                <a:cs typeface="Courier"/>
              </a:rPr>
              <a:t>) {</a:t>
            </a:r>
          </a:p>
          <a:p>
            <a:r>
              <a:rPr lang="en-US" sz="1000" dirty="0" smtClean="0">
                <a:latin typeface="Courier"/>
                <a:cs typeface="Courier"/>
              </a:rPr>
              <a:t>          </a:t>
            </a:r>
            <a:r>
              <a:rPr lang="en-US" sz="1000" dirty="0" err="1" smtClean="0">
                <a:latin typeface="Courier"/>
                <a:cs typeface="Courier"/>
              </a:rPr>
              <a:t>if(opCounter.find(i</a:t>
            </a:r>
            <a:r>
              <a:rPr lang="en-US" sz="1000" dirty="0" smtClean="0">
                <a:latin typeface="Courier"/>
                <a:cs typeface="Courier"/>
              </a:rPr>
              <a:t>-&gt;</a:t>
            </a:r>
            <a:r>
              <a:rPr lang="en-US" sz="1000" dirty="0" err="1" smtClean="0">
                <a:latin typeface="Courier"/>
                <a:cs typeface="Courier"/>
              </a:rPr>
              <a:t>getOpcodeName</a:t>
            </a:r>
            <a:r>
              <a:rPr lang="en-US" sz="1000" dirty="0" smtClean="0">
                <a:latin typeface="Courier"/>
                <a:cs typeface="Courier"/>
              </a:rPr>
              <a:t>()) == </a:t>
            </a:r>
            <a:r>
              <a:rPr lang="en-US" sz="1000" dirty="0" err="1" smtClean="0">
                <a:latin typeface="Courier"/>
                <a:cs typeface="Courier"/>
              </a:rPr>
              <a:t>opCounter.end</a:t>
            </a:r>
            <a:r>
              <a:rPr lang="en-US" sz="1000" dirty="0" smtClean="0">
                <a:latin typeface="Courier"/>
                <a:cs typeface="Courier"/>
              </a:rPr>
              <a:t>()) {</a:t>
            </a:r>
          </a:p>
          <a:p>
            <a:r>
              <a:rPr lang="en-US" sz="1000" dirty="0" smtClean="0">
                <a:latin typeface="Courier"/>
                <a:cs typeface="Courier"/>
              </a:rPr>
              <a:t>            </a:t>
            </a:r>
            <a:r>
              <a:rPr lang="en-US" sz="1000" dirty="0" err="1" smtClean="0">
                <a:latin typeface="Courier"/>
                <a:cs typeface="Courier"/>
              </a:rPr>
              <a:t>opCounter[i</a:t>
            </a:r>
            <a:r>
              <a:rPr lang="en-US" sz="1000" dirty="0" smtClean="0">
                <a:latin typeface="Courier"/>
                <a:cs typeface="Courier"/>
              </a:rPr>
              <a:t>-&gt;</a:t>
            </a:r>
            <a:r>
              <a:rPr lang="en-US" sz="1000" dirty="0" err="1" smtClean="0">
                <a:latin typeface="Courier"/>
                <a:cs typeface="Courier"/>
              </a:rPr>
              <a:t>getOpcodeName</a:t>
            </a:r>
            <a:r>
              <a:rPr lang="en-US" sz="1000" dirty="0" smtClean="0">
                <a:latin typeface="Courier"/>
                <a:cs typeface="Courier"/>
              </a:rPr>
              <a:t>()] = 1;</a:t>
            </a:r>
          </a:p>
          <a:p>
            <a:r>
              <a:rPr lang="en-US" sz="1000" dirty="0" smtClean="0">
                <a:latin typeface="Courier"/>
                <a:cs typeface="Courier"/>
              </a:rPr>
              <a:t>          } else {</a:t>
            </a:r>
          </a:p>
          <a:p>
            <a:r>
              <a:rPr lang="en-US" sz="1000" dirty="0" smtClean="0">
                <a:latin typeface="Courier"/>
                <a:cs typeface="Courier"/>
              </a:rPr>
              <a:t>            </a:t>
            </a:r>
            <a:r>
              <a:rPr lang="en-US" sz="1000" dirty="0" err="1" smtClean="0">
                <a:latin typeface="Courier"/>
                <a:cs typeface="Courier"/>
              </a:rPr>
              <a:t>opCounter[i</a:t>
            </a:r>
            <a:r>
              <a:rPr lang="en-US" sz="1000" dirty="0" smtClean="0">
                <a:latin typeface="Courier"/>
                <a:cs typeface="Courier"/>
              </a:rPr>
              <a:t>-&gt;</a:t>
            </a:r>
            <a:r>
              <a:rPr lang="en-US" sz="1000" dirty="0" err="1" smtClean="0">
                <a:latin typeface="Courier"/>
                <a:cs typeface="Courier"/>
              </a:rPr>
              <a:t>getOpcodeName</a:t>
            </a:r>
            <a:r>
              <a:rPr lang="en-US" sz="1000" dirty="0" smtClean="0">
                <a:latin typeface="Courier"/>
                <a:cs typeface="Courier"/>
              </a:rPr>
              <a:t>()] += 1;</a:t>
            </a:r>
          </a:p>
          <a:p>
            <a:r>
              <a:rPr lang="en-US" sz="1000" dirty="0" smtClean="0">
                <a:latin typeface="Courier"/>
                <a:cs typeface="Courier"/>
              </a:rPr>
              <a:t>          }</a:t>
            </a:r>
          </a:p>
          <a:p>
            <a:r>
              <a:rPr lang="en-US" sz="1000" dirty="0" smtClean="0">
                <a:latin typeface="Courier"/>
                <a:cs typeface="Courier"/>
              </a:rPr>
              <a:t>        }</a:t>
            </a:r>
          </a:p>
          <a:p>
            <a:r>
              <a:rPr lang="en-US" sz="1000" dirty="0" smtClean="0">
                <a:latin typeface="Courier"/>
                <a:cs typeface="Courier"/>
              </a:rPr>
              <a:t>      }</a:t>
            </a:r>
          </a:p>
          <a:p>
            <a:r>
              <a:rPr lang="en-US" sz="1000" dirty="0" smtClean="0">
                <a:latin typeface="Courier"/>
                <a:cs typeface="Courier"/>
              </a:rPr>
              <a:t>      </a:t>
            </a:r>
            <a:r>
              <a:rPr lang="en-US" sz="1000" dirty="0" err="1" smtClean="0">
                <a:latin typeface="Courier"/>
                <a:cs typeface="Courier"/>
              </a:rPr>
              <a:t>std::map</a:t>
            </a:r>
            <a:r>
              <a:rPr lang="en-US" sz="1000" dirty="0" smtClean="0">
                <a:latin typeface="Courier"/>
                <a:cs typeface="Courier"/>
              </a:rPr>
              <a:t> &lt;</a:t>
            </a:r>
            <a:r>
              <a:rPr lang="en-US" sz="1000" dirty="0" err="1" smtClean="0">
                <a:latin typeface="Courier"/>
                <a:cs typeface="Courier"/>
              </a:rPr>
              <a:t>std::string</a:t>
            </a:r>
            <a:r>
              <a:rPr lang="en-US" sz="1000" dirty="0" smtClean="0">
                <a:latin typeface="Courier"/>
                <a:cs typeface="Courier"/>
              </a:rPr>
              <a:t>, </a:t>
            </a:r>
            <a:r>
              <a:rPr lang="en-US" sz="1000" dirty="0" err="1" smtClean="0">
                <a:latin typeface="Courier"/>
                <a:cs typeface="Courier"/>
              </a:rPr>
              <a:t>int</a:t>
            </a:r>
            <a:r>
              <a:rPr lang="en-US" sz="1000" dirty="0" smtClean="0">
                <a:latin typeface="Courier"/>
                <a:cs typeface="Courier"/>
              </a:rPr>
              <a:t>&gt;::</a:t>
            </a:r>
            <a:r>
              <a:rPr lang="en-US" sz="1000" dirty="0" err="1" smtClean="0">
                <a:latin typeface="Courier"/>
                <a:cs typeface="Courier"/>
              </a:rPr>
              <a:t>iterator</a:t>
            </a:r>
            <a:r>
              <a:rPr lang="en-US" sz="1000" dirty="0" smtClean="0">
                <a:latin typeface="Courier"/>
                <a:cs typeface="Courier"/>
              </a:rPr>
              <a:t> </a:t>
            </a:r>
            <a:r>
              <a:rPr lang="en-US" sz="1000" dirty="0" err="1" smtClean="0">
                <a:latin typeface="Courier"/>
                <a:cs typeface="Courier"/>
              </a:rPr>
              <a:t>i</a:t>
            </a:r>
            <a:r>
              <a:rPr lang="en-US" sz="1000" dirty="0" smtClean="0">
                <a:latin typeface="Courier"/>
                <a:cs typeface="Courier"/>
              </a:rPr>
              <a:t> = </a:t>
            </a:r>
            <a:r>
              <a:rPr lang="en-US" sz="1000" dirty="0" err="1" smtClean="0">
                <a:latin typeface="Courier"/>
                <a:cs typeface="Courier"/>
              </a:rPr>
              <a:t>opCounter.begin</a:t>
            </a:r>
            <a:r>
              <a:rPr lang="en-US" sz="1000" dirty="0" smtClean="0">
                <a:latin typeface="Courier"/>
                <a:cs typeface="Courier"/>
              </a:rPr>
              <a:t>();</a:t>
            </a:r>
          </a:p>
          <a:p>
            <a:r>
              <a:rPr lang="en-US" sz="1000" dirty="0" smtClean="0">
                <a:latin typeface="Courier"/>
                <a:cs typeface="Courier"/>
              </a:rPr>
              <a:t>      </a:t>
            </a:r>
            <a:r>
              <a:rPr lang="en-US" sz="1000" dirty="0" err="1" smtClean="0">
                <a:latin typeface="Courier"/>
                <a:cs typeface="Courier"/>
              </a:rPr>
              <a:t>std::map</a:t>
            </a:r>
            <a:r>
              <a:rPr lang="en-US" sz="1000" dirty="0" smtClean="0">
                <a:latin typeface="Courier"/>
                <a:cs typeface="Courier"/>
              </a:rPr>
              <a:t> &lt;</a:t>
            </a:r>
            <a:r>
              <a:rPr lang="en-US" sz="1000" dirty="0" err="1" smtClean="0">
                <a:latin typeface="Courier"/>
                <a:cs typeface="Courier"/>
              </a:rPr>
              <a:t>std::string</a:t>
            </a:r>
            <a:r>
              <a:rPr lang="en-US" sz="1000" dirty="0" smtClean="0">
                <a:latin typeface="Courier"/>
                <a:cs typeface="Courier"/>
              </a:rPr>
              <a:t>, </a:t>
            </a:r>
            <a:r>
              <a:rPr lang="en-US" sz="1000" dirty="0" err="1" smtClean="0">
                <a:latin typeface="Courier"/>
                <a:cs typeface="Courier"/>
              </a:rPr>
              <a:t>int</a:t>
            </a:r>
            <a:r>
              <a:rPr lang="en-US" sz="1000" dirty="0" smtClean="0">
                <a:latin typeface="Courier"/>
                <a:cs typeface="Courier"/>
              </a:rPr>
              <a:t>&gt;::</a:t>
            </a:r>
            <a:r>
              <a:rPr lang="en-US" sz="1000" dirty="0" err="1" smtClean="0">
                <a:latin typeface="Courier"/>
                <a:cs typeface="Courier"/>
              </a:rPr>
              <a:t>iterator</a:t>
            </a:r>
            <a:r>
              <a:rPr lang="en-US" sz="1000" dirty="0" smtClean="0">
                <a:latin typeface="Courier"/>
                <a:cs typeface="Courier"/>
              </a:rPr>
              <a:t> </a:t>
            </a:r>
            <a:r>
              <a:rPr lang="en-US" sz="1000" dirty="0" err="1" smtClean="0">
                <a:latin typeface="Courier"/>
                <a:cs typeface="Courier"/>
              </a:rPr>
              <a:t>e</a:t>
            </a:r>
            <a:r>
              <a:rPr lang="en-US" sz="1000" dirty="0" smtClean="0">
                <a:latin typeface="Courier"/>
                <a:cs typeface="Courier"/>
              </a:rPr>
              <a:t> = </a:t>
            </a:r>
            <a:r>
              <a:rPr lang="en-US" sz="1000" dirty="0" err="1" smtClean="0">
                <a:latin typeface="Courier"/>
                <a:cs typeface="Courier"/>
              </a:rPr>
              <a:t>opCounter.end</a:t>
            </a:r>
            <a:r>
              <a:rPr lang="en-US" sz="1000" dirty="0" smtClean="0">
                <a:latin typeface="Courier"/>
                <a:cs typeface="Courier"/>
              </a:rPr>
              <a:t>();</a:t>
            </a:r>
          </a:p>
          <a:p>
            <a:r>
              <a:rPr lang="en-US" sz="1000" dirty="0" smtClean="0">
                <a:latin typeface="Courier"/>
                <a:cs typeface="Courier"/>
              </a:rPr>
              <a:t>      while (</a:t>
            </a:r>
            <a:r>
              <a:rPr lang="en-US" sz="1000" dirty="0" err="1" smtClean="0">
                <a:latin typeface="Courier"/>
                <a:cs typeface="Courier"/>
              </a:rPr>
              <a:t>i</a:t>
            </a:r>
            <a:r>
              <a:rPr lang="en-US" sz="1000" dirty="0" smtClean="0">
                <a:latin typeface="Courier"/>
                <a:cs typeface="Courier"/>
              </a:rPr>
              <a:t> != </a:t>
            </a:r>
            <a:r>
              <a:rPr lang="en-US" sz="1000" dirty="0" err="1" smtClean="0">
                <a:latin typeface="Courier"/>
                <a:cs typeface="Courier"/>
              </a:rPr>
              <a:t>e</a:t>
            </a:r>
            <a:r>
              <a:rPr lang="en-US" sz="1000" dirty="0" smtClean="0">
                <a:latin typeface="Courier"/>
                <a:cs typeface="Courier"/>
              </a:rPr>
              <a:t>) {</a:t>
            </a:r>
          </a:p>
          <a:p>
            <a:r>
              <a:rPr lang="en-US" sz="1000" dirty="0" smtClean="0">
                <a:latin typeface="Courier"/>
                <a:cs typeface="Courier"/>
              </a:rPr>
              <a:t>        errs() &lt;&lt; </a:t>
            </a:r>
            <a:r>
              <a:rPr lang="en-US" sz="1000" dirty="0" err="1" smtClean="0">
                <a:latin typeface="Courier"/>
                <a:cs typeface="Courier"/>
              </a:rPr>
              <a:t>i</a:t>
            </a:r>
            <a:r>
              <a:rPr lang="en-US" sz="1000" dirty="0" smtClean="0">
                <a:latin typeface="Courier"/>
                <a:cs typeface="Courier"/>
              </a:rPr>
              <a:t>-&gt;first &lt;&lt; ": " &lt;&lt; </a:t>
            </a:r>
            <a:r>
              <a:rPr lang="en-US" sz="1000" dirty="0" err="1" smtClean="0">
                <a:latin typeface="Courier"/>
                <a:cs typeface="Courier"/>
              </a:rPr>
              <a:t>i</a:t>
            </a:r>
            <a:r>
              <a:rPr lang="en-US" sz="1000" dirty="0" smtClean="0">
                <a:latin typeface="Courier"/>
                <a:cs typeface="Courier"/>
              </a:rPr>
              <a:t>-&gt;second &lt;&lt; "\</a:t>
            </a:r>
            <a:r>
              <a:rPr lang="en-US" sz="1000" dirty="0" err="1" smtClean="0">
                <a:latin typeface="Courier"/>
                <a:cs typeface="Courier"/>
              </a:rPr>
              <a:t>n</a:t>
            </a:r>
            <a:r>
              <a:rPr lang="en-US" sz="1000" dirty="0" smtClean="0">
                <a:latin typeface="Courier"/>
                <a:cs typeface="Courier"/>
              </a:rPr>
              <a:t>";</a:t>
            </a:r>
          </a:p>
          <a:p>
            <a:r>
              <a:rPr lang="en-US" sz="1000" dirty="0" smtClean="0">
                <a:latin typeface="Courier"/>
                <a:cs typeface="Courier"/>
              </a:rPr>
              <a:t>        </a:t>
            </a:r>
            <a:r>
              <a:rPr lang="en-US" sz="1000" dirty="0" err="1" smtClean="0">
                <a:latin typeface="Courier"/>
                <a:cs typeface="Courier"/>
              </a:rPr>
              <a:t>i</a:t>
            </a:r>
            <a:r>
              <a:rPr lang="en-US" sz="1000" dirty="0" smtClean="0">
                <a:latin typeface="Courier"/>
                <a:cs typeface="Courier"/>
              </a:rPr>
              <a:t>++;</a:t>
            </a:r>
          </a:p>
          <a:p>
            <a:r>
              <a:rPr lang="en-US" sz="1000" dirty="0" smtClean="0">
                <a:latin typeface="Courier"/>
                <a:cs typeface="Courier"/>
              </a:rPr>
              <a:t>      }</a:t>
            </a:r>
          </a:p>
          <a:p>
            <a:r>
              <a:rPr lang="en-US" sz="1000" dirty="0" smtClean="0">
                <a:latin typeface="Courier"/>
                <a:cs typeface="Courier"/>
              </a:rPr>
              <a:t>      errs() &lt;&lt; "\</a:t>
            </a:r>
            <a:r>
              <a:rPr lang="en-US" sz="1000" dirty="0" err="1" smtClean="0">
                <a:latin typeface="Courier"/>
                <a:cs typeface="Courier"/>
              </a:rPr>
              <a:t>n</a:t>
            </a:r>
            <a:r>
              <a:rPr lang="en-US" sz="1000" dirty="0" smtClean="0">
                <a:latin typeface="Courier"/>
                <a:cs typeface="Courier"/>
              </a:rPr>
              <a:t>";</a:t>
            </a:r>
          </a:p>
          <a:p>
            <a:r>
              <a:rPr lang="en-US" sz="1000" dirty="0" smtClean="0">
                <a:latin typeface="Courier"/>
                <a:cs typeface="Courier"/>
              </a:rPr>
              <a:t>      </a:t>
            </a:r>
            <a:r>
              <a:rPr lang="en-US" sz="1000" dirty="0" err="1" smtClean="0">
                <a:latin typeface="Courier"/>
                <a:cs typeface="Courier"/>
              </a:rPr>
              <a:t>opCounter.clear</a:t>
            </a:r>
            <a:r>
              <a:rPr lang="en-US" sz="1000" dirty="0" smtClean="0">
                <a:latin typeface="Courier"/>
                <a:cs typeface="Courier"/>
              </a:rPr>
              <a:t>();</a:t>
            </a:r>
          </a:p>
          <a:p>
            <a:r>
              <a:rPr lang="en-US" sz="1000" dirty="0" smtClean="0">
                <a:latin typeface="Courier"/>
                <a:cs typeface="Courier"/>
              </a:rPr>
              <a:t>      return false;</a:t>
            </a:r>
          </a:p>
          <a:p>
            <a:r>
              <a:rPr lang="en-US" sz="1000" dirty="0" smtClean="0">
                <a:latin typeface="Courier"/>
                <a:cs typeface="Courier"/>
              </a:rPr>
              <a:t>    }</a:t>
            </a:r>
          </a:p>
          <a:p>
            <a:r>
              <a:rPr lang="en-US" sz="1000" dirty="0" smtClean="0">
                <a:latin typeface="Courier"/>
                <a:cs typeface="Courier"/>
              </a:rPr>
              <a:t>  };</a:t>
            </a:r>
          </a:p>
          <a:p>
            <a:r>
              <a:rPr lang="en-US" sz="1000" dirty="0" smtClean="0">
                <a:latin typeface="Courier"/>
                <a:cs typeface="Courier"/>
              </a:rPr>
              <a:t>}</a:t>
            </a:r>
          </a:p>
          <a:p>
            <a:r>
              <a:rPr lang="en-US" sz="1000" dirty="0" smtClean="0">
                <a:latin typeface="Courier"/>
                <a:cs typeface="Courier"/>
              </a:rPr>
              <a:t>char </a:t>
            </a:r>
            <a:r>
              <a:rPr lang="en-US" sz="1000" dirty="0" err="1" smtClean="0">
                <a:latin typeface="Courier"/>
                <a:cs typeface="Courier"/>
              </a:rPr>
              <a:t>CountOp::ID</a:t>
            </a:r>
            <a:r>
              <a:rPr lang="en-US" sz="1000" dirty="0" smtClean="0">
                <a:latin typeface="Courier"/>
                <a:cs typeface="Courier"/>
              </a:rPr>
              <a:t> = 0;</a:t>
            </a:r>
          </a:p>
          <a:p>
            <a:r>
              <a:rPr lang="en-US" sz="1000" dirty="0" smtClean="0">
                <a:latin typeface="Courier"/>
                <a:cs typeface="Courier"/>
              </a:rPr>
              <a:t>static </a:t>
            </a:r>
            <a:r>
              <a:rPr lang="en-US" sz="1000" dirty="0" err="1" smtClean="0">
                <a:latin typeface="Courier"/>
                <a:cs typeface="Courier"/>
              </a:rPr>
              <a:t>RegisterPass</a:t>
            </a:r>
            <a:r>
              <a:rPr lang="en-US" sz="1000" dirty="0" smtClean="0">
                <a:latin typeface="Courier"/>
                <a:cs typeface="Courier"/>
              </a:rPr>
              <a:t>&lt;</a:t>
            </a:r>
            <a:r>
              <a:rPr lang="en-US" sz="1000" dirty="0" err="1" smtClean="0">
                <a:latin typeface="Courier"/>
                <a:cs typeface="Courier"/>
              </a:rPr>
              <a:t>CountOp</a:t>
            </a:r>
            <a:r>
              <a:rPr lang="en-US" sz="1000" dirty="0" smtClean="0">
                <a:latin typeface="Courier"/>
                <a:cs typeface="Courier"/>
              </a:rPr>
              <a:t>&gt; </a:t>
            </a:r>
            <a:r>
              <a:rPr lang="en-US" sz="1000" dirty="0" err="1" smtClean="0">
                <a:latin typeface="Courier"/>
                <a:cs typeface="Courier"/>
              </a:rPr>
              <a:t>X("opCounter</a:t>
            </a:r>
            <a:r>
              <a:rPr lang="en-US" sz="1000" dirty="0" smtClean="0">
                <a:latin typeface="Courier"/>
                <a:cs typeface="Courier"/>
              </a:rPr>
              <a:t>", "Counts </a:t>
            </a:r>
            <a:r>
              <a:rPr lang="en-US" sz="1000" dirty="0" err="1" smtClean="0">
                <a:latin typeface="Courier"/>
                <a:cs typeface="Courier"/>
              </a:rPr>
              <a:t>opcodes</a:t>
            </a:r>
            <a:r>
              <a:rPr lang="en-US" sz="1000" dirty="0" smtClean="0">
                <a:latin typeface="Courier"/>
                <a:cs typeface="Courier"/>
              </a:rPr>
              <a:t> per functions");</a:t>
            </a:r>
            <a:endParaRPr lang="en-US" sz="1000" dirty="0">
              <a:latin typeface="Courier"/>
              <a:cs typeface="Courier"/>
            </a:endParaRPr>
          </a:p>
        </p:txBody>
      </p:sp>
      <p:sp>
        <p:nvSpPr>
          <p:cNvPr id="6" name="TextBox 5"/>
          <p:cNvSpPr txBox="1"/>
          <p:nvPr/>
        </p:nvSpPr>
        <p:spPr>
          <a:xfrm>
            <a:off x="5786930" y="4973337"/>
            <a:ext cx="3097307" cy="1477328"/>
          </a:xfrm>
          <a:prstGeom prst="rect">
            <a:avLst/>
          </a:prstGeom>
          <a:noFill/>
        </p:spPr>
        <p:txBody>
          <a:bodyPr wrap="square" rtlCol="0">
            <a:spAutoFit/>
          </a:bodyPr>
          <a:lstStyle/>
          <a:p>
            <a:r>
              <a:rPr lang="en-US" b="1" dirty="0" smtClean="0"/>
              <a:t>This</a:t>
            </a:r>
            <a:r>
              <a:rPr lang="en-US" dirty="0" smtClean="0"/>
              <a:t> line defines the name of the pass, in the command line, e.g., </a:t>
            </a:r>
            <a:r>
              <a:rPr lang="en-US" dirty="0" err="1" smtClean="0"/>
              <a:t>opCounter</a:t>
            </a:r>
            <a:r>
              <a:rPr lang="en-US" dirty="0" smtClean="0"/>
              <a:t>, and the help string that opt provides to the user about the pass.</a:t>
            </a:r>
            <a:endParaRPr lang="en-US" dirty="0"/>
          </a:p>
        </p:txBody>
      </p:sp>
      <p:sp>
        <p:nvSpPr>
          <p:cNvPr id="7" name="Freeform 6"/>
          <p:cNvSpPr/>
          <p:nvPr/>
        </p:nvSpPr>
        <p:spPr>
          <a:xfrm>
            <a:off x="2424449" y="5209337"/>
            <a:ext cx="3405775" cy="1385309"/>
          </a:xfrm>
          <a:custGeom>
            <a:avLst/>
            <a:gdLst>
              <a:gd name="connsiteX0" fmla="*/ 3405775 w 3405775"/>
              <a:gd name="connsiteY0" fmla="*/ 0 h 1385309"/>
              <a:gd name="connsiteX1" fmla="*/ 2352294 w 3405775"/>
              <a:gd name="connsiteY1" fmla="*/ 721515 h 1385309"/>
              <a:gd name="connsiteX2" fmla="*/ 1241087 w 3405775"/>
              <a:gd name="connsiteY2" fmla="*/ 880249 h 1385309"/>
              <a:gd name="connsiteX3" fmla="*/ 0 w 3405775"/>
              <a:gd name="connsiteY3" fmla="*/ 1385309 h 1385309"/>
            </a:gdLst>
            <a:ahLst/>
            <a:cxnLst>
              <a:cxn ang="0">
                <a:pos x="connsiteX0" y="connsiteY0"/>
              </a:cxn>
              <a:cxn ang="0">
                <a:pos x="connsiteX1" y="connsiteY1"/>
              </a:cxn>
              <a:cxn ang="0">
                <a:pos x="connsiteX2" y="connsiteY2"/>
              </a:cxn>
              <a:cxn ang="0">
                <a:pos x="connsiteX3" y="connsiteY3"/>
              </a:cxn>
            </a:cxnLst>
            <a:rect l="l" t="t" r="r" b="b"/>
            <a:pathLst>
              <a:path w="3405775" h="1385309">
                <a:moveTo>
                  <a:pt x="3405775" y="0"/>
                </a:moveTo>
                <a:cubicBezTo>
                  <a:pt x="3059425" y="287403"/>
                  <a:pt x="2713075" y="574807"/>
                  <a:pt x="2352294" y="721515"/>
                </a:cubicBezTo>
                <a:cubicBezTo>
                  <a:pt x="1991513" y="868223"/>
                  <a:pt x="1633136" y="769617"/>
                  <a:pt x="1241087" y="880249"/>
                </a:cubicBezTo>
                <a:cubicBezTo>
                  <a:pt x="849038" y="990881"/>
                  <a:pt x="0" y="1385309"/>
                  <a:pt x="0" y="1385309"/>
                </a:cubicBezTo>
              </a:path>
            </a:pathLst>
          </a:custGeom>
          <a:ln>
            <a:solidFill>
              <a:srgbClr val="FF0000"/>
            </a:solidFill>
            <a:prstDash val="sysDot"/>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5298943" y="1225689"/>
            <a:ext cx="3585294" cy="1477328"/>
          </a:xfrm>
          <a:prstGeom prst="rect">
            <a:avLst/>
          </a:prstGeom>
          <a:noFill/>
        </p:spPr>
        <p:txBody>
          <a:bodyPr wrap="square" rtlCol="0">
            <a:spAutoFit/>
          </a:bodyPr>
          <a:lstStyle/>
          <a:p>
            <a:r>
              <a:rPr lang="en-US" dirty="0" smtClean="0"/>
              <a:t>Our pass runs once for each function in the program; therefore, it is a </a:t>
            </a:r>
            <a:r>
              <a:rPr lang="en-US" dirty="0" err="1" smtClean="0">
                <a:latin typeface="Courier"/>
                <a:cs typeface="Courier"/>
              </a:rPr>
              <a:t>FunctionPass</a:t>
            </a:r>
            <a:r>
              <a:rPr lang="en-US" dirty="0" smtClean="0"/>
              <a:t>. If we had to see the whole program, then we would implement a </a:t>
            </a:r>
            <a:r>
              <a:rPr lang="en-US" dirty="0" err="1" smtClean="0">
                <a:latin typeface="Courier"/>
                <a:cs typeface="Courier"/>
              </a:rPr>
              <a:t>ModulePass</a:t>
            </a:r>
            <a:r>
              <a:rPr lang="en-US" dirty="0" smtClean="0"/>
              <a:t>.</a:t>
            </a:r>
            <a:endParaRPr lang="en-US" dirty="0"/>
          </a:p>
        </p:txBody>
      </p:sp>
      <p:sp>
        <p:nvSpPr>
          <p:cNvPr id="9" name="Rectangle 8"/>
          <p:cNvSpPr/>
          <p:nvPr/>
        </p:nvSpPr>
        <p:spPr>
          <a:xfrm>
            <a:off x="6954902" y="3042257"/>
            <a:ext cx="1510403" cy="1214985"/>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What are anonymous namespaces?</a:t>
            </a:r>
            <a:endParaRPr lang="en-US" dirty="0">
              <a:solidFill>
                <a:schemeClr val="tx1"/>
              </a:solidFill>
            </a:endParaRPr>
          </a:p>
        </p:txBody>
      </p:sp>
      <p:sp>
        <p:nvSpPr>
          <p:cNvPr id="11" name="Freeform 10"/>
          <p:cNvSpPr/>
          <p:nvPr/>
        </p:nvSpPr>
        <p:spPr>
          <a:xfrm>
            <a:off x="1373261" y="2146317"/>
            <a:ext cx="5625941" cy="1538358"/>
          </a:xfrm>
          <a:custGeom>
            <a:avLst/>
            <a:gdLst>
              <a:gd name="connsiteX0" fmla="*/ 5625941 w 5625941"/>
              <a:gd name="connsiteY0" fmla="*/ 1516206 h 1538358"/>
              <a:gd name="connsiteX1" fmla="*/ 5360149 w 5625941"/>
              <a:gd name="connsiteY1" fmla="*/ 1471901 h 1538358"/>
              <a:gd name="connsiteX2" fmla="*/ 5168188 w 5625941"/>
              <a:gd name="connsiteY2" fmla="*/ 1117463 h 1538358"/>
              <a:gd name="connsiteX3" fmla="*/ 4858096 w 5625941"/>
              <a:gd name="connsiteY3" fmla="*/ 881172 h 1538358"/>
              <a:gd name="connsiteX4" fmla="*/ 4415109 w 5625941"/>
              <a:gd name="connsiteY4" fmla="*/ 807330 h 1538358"/>
              <a:gd name="connsiteX5" fmla="*/ 3588199 w 5625941"/>
              <a:gd name="connsiteY5" fmla="*/ 822099 h 1538358"/>
              <a:gd name="connsiteX6" fmla="*/ 2761289 w 5625941"/>
              <a:gd name="connsiteY6" fmla="*/ 113223 h 1538358"/>
              <a:gd name="connsiteX7" fmla="*/ 0 w 5625941"/>
              <a:gd name="connsiteY7" fmla="*/ 142760 h 1538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941" h="1538358">
                <a:moveTo>
                  <a:pt x="5625941" y="1516206"/>
                </a:moveTo>
                <a:cubicBezTo>
                  <a:pt x="5531191" y="1527282"/>
                  <a:pt x="5436441" y="1538358"/>
                  <a:pt x="5360149" y="1471901"/>
                </a:cubicBezTo>
                <a:cubicBezTo>
                  <a:pt x="5283857" y="1405444"/>
                  <a:pt x="5251864" y="1215918"/>
                  <a:pt x="5168188" y="1117463"/>
                </a:cubicBezTo>
                <a:cubicBezTo>
                  <a:pt x="5084512" y="1019008"/>
                  <a:pt x="4983609" y="932861"/>
                  <a:pt x="4858096" y="881172"/>
                </a:cubicBezTo>
                <a:cubicBezTo>
                  <a:pt x="4732583" y="829483"/>
                  <a:pt x="4626758" y="817175"/>
                  <a:pt x="4415109" y="807330"/>
                </a:cubicBezTo>
                <a:cubicBezTo>
                  <a:pt x="4203460" y="797485"/>
                  <a:pt x="3863836" y="937784"/>
                  <a:pt x="3588199" y="822099"/>
                </a:cubicBezTo>
                <a:cubicBezTo>
                  <a:pt x="3312562" y="706414"/>
                  <a:pt x="3359322" y="226446"/>
                  <a:pt x="2761289" y="113223"/>
                </a:cubicBezTo>
                <a:cubicBezTo>
                  <a:pt x="2163256" y="0"/>
                  <a:pt x="0" y="142760"/>
                  <a:pt x="0" y="142760"/>
                </a:cubicBezTo>
              </a:path>
            </a:pathLst>
          </a:custGeom>
          <a:ln w="12700">
            <a:solidFill>
              <a:srgbClr val="FF0000"/>
            </a:solidFill>
            <a:prstDash val="dash"/>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TextBox 11"/>
          <p:cNvSpPr txBox="1"/>
          <p:nvPr/>
        </p:nvSpPr>
        <p:spPr>
          <a:xfrm>
            <a:off x="7127766" y="0"/>
            <a:ext cx="2016234" cy="307777"/>
          </a:xfrm>
          <a:prstGeom prst="rect">
            <a:avLst/>
          </a:prstGeom>
          <a:noFill/>
        </p:spPr>
        <p:txBody>
          <a:bodyPr wrap="none" rtlCol="0">
            <a:spAutoFit/>
          </a:bodyPr>
          <a:lstStyle/>
          <a:p>
            <a:r>
              <a:rPr lang="en-US" sz="1400" dirty="0" err="1" smtClean="0">
                <a:latin typeface="Courier"/>
                <a:cs typeface="Courier"/>
              </a:rPr>
              <a:t>Count_Opcodes.cpp</a:t>
            </a:r>
            <a:endParaRPr lang="en-US" sz="1400" dirty="0">
              <a:latin typeface="Courier"/>
              <a:cs typeface="Courier"/>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Rectangle 3"/>
          <p:cNvSpPr/>
          <p:nvPr/>
        </p:nvSpPr>
        <p:spPr>
          <a:xfrm>
            <a:off x="0" y="4324233"/>
            <a:ext cx="9144000" cy="1938992"/>
          </a:xfrm>
          <a:prstGeom prst="rect">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itle 1"/>
          <p:cNvSpPr>
            <a:spLocks noGrp="1"/>
          </p:cNvSpPr>
          <p:nvPr>
            <p:ph type="title"/>
          </p:nvPr>
        </p:nvSpPr>
        <p:spPr>
          <a:xfrm>
            <a:off x="457200" y="274638"/>
            <a:ext cx="8229600" cy="840610"/>
          </a:xfrm>
        </p:spPr>
        <p:txBody>
          <a:bodyPr/>
          <a:lstStyle/>
          <a:p>
            <a:r>
              <a:rPr lang="en-US" dirty="0" smtClean="0"/>
              <a:t>The Mission of the Compiler Writer</a:t>
            </a:r>
            <a:endParaRPr lang="en-US" dirty="0"/>
          </a:p>
        </p:txBody>
      </p:sp>
      <p:sp>
        <p:nvSpPr>
          <p:cNvPr id="6" name="TextBox 5"/>
          <p:cNvSpPr txBox="1"/>
          <p:nvPr/>
        </p:nvSpPr>
        <p:spPr>
          <a:xfrm>
            <a:off x="634948" y="1382451"/>
            <a:ext cx="7870411" cy="1200328"/>
          </a:xfrm>
          <a:prstGeom prst="rect">
            <a:avLst/>
          </a:prstGeom>
          <a:noFill/>
        </p:spPr>
        <p:txBody>
          <a:bodyPr wrap="square" rtlCol="0">
            <a:spAutoFit/>
          </a:bodyPr>
          <a:lstStyle/>
          <a:p>
            <a:r>
              <a:rPr lang="en-US" sz="2400" dirty="0" smtClean="0"/>
              <a:t>The  goal  of a compiler  writer is  to  bridge the  gap  between programming  languages  and  the  hardware;  hence,  making programmers more productive</a:t>
            </a:r>
            <a:endParaRPr lang="en-US" sz="2400" dirty="0"/>
          </a:p>
        </p:txBody>
      </p:sp>
      <p:sp>
        <p:nvSpPr>
          <p:cNvPr id="7" name="TextBox 6"/>
          <p:cNvSpPr txBox="1"/>
          <p:nvPr/>
        </p:nvSpPr>
        <p:spPr>
          <a:xfrm>
            <a:off x="916407" y="3054251"/>
            <a:ext cx="7186584" cy="830997"/>
          </a:xfrm>
          <a:prstGeom prst="rect">
            <a:avLst/>
          </a:prstGeom>
          <a:noFill/>
        </p:spPr>
        <p:txBody>
          <a:bodyPr wrap="square" rtlCol="0">
            <a:spAutoFit/>
          </a:bodyPr>
          <a:lstStyle/>
          <a:p>
            <a:r>
              <a:rPr lang="en-US" sz="2400" i="1" dirty="0" smtClean="0"/>
              <a:t>A compiler writer builds </a:t>
            </a:r>
            <a:r>
              <a:rPr lang="en-US" sz="2400" b="1" i="1" dirty="0" smtClean="0"/>
              <a:t>bridges</a:t>
            </a:r>
            <a:r>
              <a:rPr lang="en-US" sz="2400" i="1" dirty="0" smtClean="0"/>
              <a:t> between </a:t>
            </a:r>
            <a:r>
              <a:rPr lang="en-US" sz="2400" b="1" i="1" dirty="0" smtClean="0"/>
              <a:t>peopl</a:t>
            </a:r>
            <a:r>
              <a:rPr lang="en-US" sz="2400" i="1" dirty="0" smtClean="0"/>
              <a:t>e and </a:t>
            </a:r>
            <a:r>
              <a:rPr lang="en-US" sz="2400" b="1" i="1" dirty="0" smtClean="0"/>
              <a:t>machines</a:t>
            </a:r>
            <a:r>
              <a:rPr lang="en-US" sz="2400" i="1" dirty="0" smtClean="0"/>
              <a:t>, and this task is each day more challenging.</a:t>
            </a:r>
            <a:endParaRPr lang="en-US" sz="2400" i="1" dirty="0"/>
          </a:p>
        </p:txBody>
      </p:sp>
      <p:sp>
        <p:nvSpPr>
          <p:cNvPr id="8" name="TextBox 7"/>
          <p:cNvSpPr txBox="1"/>
          <p:nvPr/>
        </p:nvSpPr>
        <p:spPr>
          <a:xfrm>
            <a:off x="0" y="4324233"/>
            <a:ext cx="2990385" cy="1938992"/>
          </a:xfrm>
          <a:prstGeom prst="rect">
            <a:avLst/>
          </a:prstGeom>
          <a:noFill/>
        </p:spPr>
        <p:txBody>
          <a:bodyPr wrap="square" rtlCol="0">
            <a:spAutoFit/>
          </a:bodyPr>
          <a:lstStyle/>
          <a:p>
            <a:r>
              <a:rPr lang="en-US" sz="2000" dirty="0" smtClean="0">
                <a:solidFill>
                  <a:schemeClr val="bg1"/>
                </a:solidFill>
              </a:rPr>
              <a:t>Software engineers want abstractions that let them stay closer to the specification of the problems that they need to solve.</a:t>
            </a:r>
            <a:endParaRPr lang="en-US" sz="2000" dirty="0">
              <a:solidFill>
                <a:schemeClr val="bg1"/>
              </a:solidFill>
            </a:endParaRPr>
          </a:p>
        </p:txBody>
      </p:sp>
      <p:sp>
        <p:nvSpPr>
          <p:cNvPr id="9" name="TextBox 8"/>
          <p:cNvSpPr txBox="1"/>
          <p:nvPr/>
        </p:nvSpPr>
        <p:spPr>
          <a:xfrm>
            <a:off x="6141549" y="4324233"/>
            <a:ext cx="3002451" cy="1938992"/>
          </a:xfrm>
          <a:prstGeom prst="rect">
            <a:avLst/>
          </a:prstGeom>
          <a:noFill/>
        </p:spPr>
        <p:txBody>
          <a:bodyPr wrap="square" rtlCol="0">
            <a:spAutoFit/>
          </a:bodyPr>
          <a:lstStyle/>
          <a:p>
            <a:pPr algn="r"/>
            <a:r>
              <a:rPr lang="en-US" sz="2000" dirty="0" smtClean="0">
                <a:solidFill>
                  <a:schemeClr val="bg1"/>
                </a:solidFill>
              </a:rPr>
              <a:t>Hardware engineers want efficiency. To obtain every little nanosecond of speed, they build machines each time more (beautifully) complex.</a:t>
            </a:r>
            <a:endParaRPr lang="en-US" sz="2000" dirty="0">
              <a:solidFill>
                <a:schemeClr val="bg1"/>
              </a:solidFill>
            </a:endParaRPr>
          </a:p>
        </p:txBody>
      </p:sp>
      <p:pic>
        <p:nvPicPr>
          <p:cNvPr id="10" name="Picture 9" descr="creation_of_adam_in_the_21st_century_by_fishsnack-d4n0446.jpg"/>
          <p:cNvPicPr>
            <a:picLocks noChangeAspect="1"/>
          </p:cNvPicPr>
          <p:nvPr/>
        </p:nvPicPr>
        <p:blipFill>
          <a:blip r:embed="rId2"/>
          <a:stretch>
            <a:fillRect/>
          </a:stretch>
        </p:blipFill>
        <p:spPr>
          <a:xfrm>
            <a:off x="2990385" y="4324234"/>
            <a:ext cx="3151164" cy="1938992"/>
          </a:xfrm>
          <a:prstGeom prst="rect">
            <a:avLst/>
          </a:prstGeom>
        </p:spPr>
      </p:pic>
      <p:cxnSp>
        <p:nvCxnSpPr>
          <p:cNvPr id="11" name="Straight Connector 10"/>
          <p:cNvCxnSpPr/>
          <p:nvPr/>
        </p:nvCxnSpPr>
        <p:spPr>
          <a:xfrm>
            <a:off x="2611518" y="2893501"/>
            <a:ext cx="3803301" cy="1588"/>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Closer Look into our Pass</a:t>
            </a:r>
            <a:endParaRPr lang="en-US" dirty="0"/>
          </a:p>
        </p:txBody>
      </p:sp>
      <p:sp>
        <p:nvSpPr>
          <p:cNvPr id="5" name="TextBox 4"/>
          <p:cNvSpPr txBox="1"/>
          <p:nvPr/>
        </p:nvSpPr>
        <p:spPr>
          <a:xfrm>
            <a:off x="0" y="992749"/>
            <a:ext cx="8803812" cy="5865251"/>
          </a:xfrm>
          <a:prstGeom prst="rect">
            <a:avLst/>
          </a:prstGeom>
          <a:noFill/>
        </p:spPr>
        <p:txBody>
          <a:bodyPr wrap="square" rtlCol="0">
            <a:spAutoFit/>
          </a:bodyPr>
          <a:lstStyle/>
          <a:p>
            <a:r>
              <a:rPr lang="en-US" sz="1400" dirty="0" smtClean="0">
                <a:latin typeface="Courier"/>
                <a:cs typeface="Courier"/>
              </a:rPr>
              <a:t> </a:t>
            </a:r>
            <a:r>
              <a:rPr lang="en-US" sz="1400" dirty="0" err="1" smtClean="0">
                <a:latin typeface="Courier"/>
                <a:cs typeface="Courier"/>
              </a:rPr>
              <a:t>struct</a:t>
            </a:r>
            <a:r>
              <a:rPr lang="en-US" sz="1400" dirty="0" smtClean="0">
                <a:latin typeface="Courier"/>
                <a:cs typeface="Courier"/>
              </a:rPr>
              <a:t> </a:t>
            </a:r>
            <a:r>
              <a:rPr lang="en-US" sz="1400" dirty="0" err="1" smtClean="0">
                <a:latin typeface="Courier"/>
                <a:cs typeface="Courier"/>
              </a:rPr>
              <a:t>CountOp</a:t>
            </a:r>
            <a:r>
              <a:rPr lang="en-US" sz="1400" dirty="0" smtClean="0">
                <a:latin typeface="Courier"/>
                <a:cs typeface="Courier"/>
              </a:rPr>
              <a:t> : public </a:t>
            </a:r>
            <a:r>
              <a:rPr lang="en-US" sz="1400" dirty="0" err="1" smtClean="0">
                <a:latin typeface="Courier"/>
                <a:cs typeface="Courier"/>
              </a:rPr>
              <a:t>FunctionPass</a:t>
            </a:r>
            <a:r>
              <a:rPr lang="en-US" sz="1400" dirty="0" smtClean="0">
                <a:latin typeface="Courier"/>
                <a:cs typeface="Courier"/>
              </a:rPr>
              <a:t> {</a:t>
            </a:r>
          </a:p>
          <a:p>
            <a:r>
              <a:rPr lang="en-US" sz="1400" dirty="0" smtClean="0">
                <a:latin typeface="Courier"/>
                <a:cs typeface="Courier"/>
              </a:rPr>
              <a:t>    </a:t>
            </a:r>
            <a:r>
              <a:rPr lang="en-US" sz="1400" dirty="0" err="1" smtClean="0">
                <a:latin typeface="Courier"/>
                <a:cs typeface="Courier"/>
              </a:rPr>
              <a:t>std::map</a:t>
            </a:r>
            <a:r>
              <a:rPr lang="en-US" sz="1400" dirty="0" smtClean="0">
                <a:latin typeface="Courier"/>
                <a:cs typeface="Courier"/>
              </a:rPr>
              <a:t>&lt;</a:t>
            </a:r>
            <a:r>
              <a:rPr lang="en-US" sz="1400" dirty="0" err="1" smtClean="0">
                <a:latin typeface="Courier"/>
                <a:cs typeface="Courier"/>
              </a:rPr>
              <a:t>std::string</a:t>
            </a:r>
            <a:r>
              <a:rPr lang="en-US" sz="1400" dirty="0" smtClean="0">
                <a:latin typeface="Courier"/>
                <a:cs typeface="Courier"/>
              </a:rPr>
              <a:t>, </a:t>
            </a:r>
            <a:r>
              <a:rPr lang="en-US" sz="1400" dirty="0" err="1" smtClean="0">
                <a:latin typeface="Courier"/>
                <a:cs typeface="Courier"/>
              </a:rPr>
              <a:t>int</a:t>
            </a:r>
            <a:r>
              <a:rPr lang="en-US" sz="1400" dirty="0" smtClean="0">
                <a:latin typeface="Courier"/>
                <a:cs typeface="Courier"/>
              </a:rPr>
              <a:t>&gt; </a:t>
            </a:r>
            <a:r>
              <a:rPr lang="en-US" sz="1400" dirty="0" err="1" smtClean="0">
                <a:latin typeface="Courier"/>
                <a:cs typeface="Courier"/>
              </a:rPr>
              <a:t>opCounter</a:t>
            </a:r>
            <a:r>
              <a:rPr lang="en-US" sz="1400" dirty="0" smtClean="0">
                <a:latin typeface="Courier"/>
                <a:cs typeface="Courier"/>
              </a:rPr>
              <a:t>;</a:t>
            </a:r>
          </a:p>
          <a:p>
            <a:r>
              <a:rPr lang="en-US" sz="1400" dirty="0" smtClean="0">
                <a:latin typeface="Courier"/>
                <a:cs typeface="Courier"/>
              </a:rPr>
              <a:t>    static char ID;</a:t>
            </a:r>
          </a:p>
          <a:p>
            <a:r>
              <a:rPr lang="en-US" sz="1400" dirty="0" smtClean="0">
                <a:latin typeface="Courier"/>
                <a:cs typeface="Courier"/>
              </a:rPr>
              <a:t>    </a:t>
            </a:r>
            <a:r>
              <a:rPr lang="en-US" sz="1400" dirty="0" err="1" smtClean="0">
                <a:latin typeface="Courier"/>
                <a:cs typeface="Courier"/>
              </a:rPr>
              <a:t>CountOp</a:t>
            </a:r>
            <a:r>
              <a:rPr lang="en-US" sz="1400" dirty="0" smtClean="0">
                <a:latin typeface="Courier"/>
                <a:cs typeface="Courier"/>
              </a:rPr>
              <a:t>() : </a:t>
            </a:r>
            <a:r>
              <a:rPr lang="en-US" sz="1400" dirty="0" err="1" smtClean="0">
                <a:latin typeface="Courier"/>
                <a:cs typeface="Courier"/>
              </a:rPr>
              <a:t>FunctionPass(ID</a:t>
            </a:r>
            <a:r>
              <a:rPr lang="en-US" sz="1400" dirty="0" smtClean="0">
                <a:latin typeface="Courier"/>
                <a:cs typeface="Courier"/>
              </a:rPr>
              <a:t>) {}</a:t>
            </a:r>
          </a:p>
          <a:p>
            <a:r>
              <a:rPr lang="en-US" sz="1400" dirty="0" smtClean="0">
                <a:latin typeface="Courier"/>
                <a:cs typeface="Courier"/>
              </a:rPr>
              <a:t>    virtual </a:t>
            </a:r>
            <a:r>
              <a:rPr lang="en-US" sz="1400" dirty="0" err="1" smtClean="0">
                <a:latin typeface="Courier"/>
                <a:cs typeface="Courier"/>
              </a:rPr>
              <a:t>bool</a:t>
            </a:r>
            <a:r>
              <a:rPr lang="en-US" sz="1400" dirty="0" smtClean="0">
                <a:latin typeface="Courier"/>
                <a:cs typeface="Courier"/>
              </a:rPr>
              <a:t> </a:t>
            </a:r>
            <a:r>
              <a:rPr lang="en-US" sz="1400" dirty="0" err="1" smtClean="0">
                <a:latin typeface="Courier"/>
                <a:cs typeface="Courier"/>
              </a:rPr>
              <a:t>runOnFunction(Function</a:t>
            </a:r>
            <a:r>
              <a:rPr lang="en-US" sz="1400" dirty="0" smtClean="0">
                <a:latin typeface="Courier"/>
                <a:cs typeface="Courier"/>
              </a:rPr>
              <a:t> &amp;F) {</a:t>
            </a:r>
          </a:p>
          <a:p>
            <a:r>
              <a:rPr lang="en-US" sz="1400" dirty="0" smtClean="0">
                <a:latin typeface="Courier"/>
                <a:cs typeface="Courier"/>
              </a:rPr>
              <a:t>      errs() &lt;&lt; "Function " &lt;&lt; </a:t>
            </a:r>
            <a:r>
              <a:rPr lang="en-US" sz="1400" dirty="0" err="1" smtClean="0">
                <a:latin typeface="Courier"/>
                <a:cs typeface="Courier"/>
              </a:rPr>
              <a:t>F.getName</a:t>
            </a:r>
            <a:r>
              <a:rPr lang="en-US" sz="1400" dirty="0" smtClean="0">
                <a:latin typeface="Courier"/>
                <a:cs typeface="Courier"/>
              </a:rPr>
              <a:t>() &lt;&lt; '\</a:t>
            </a:r>
            <a:r>
              <a:rPr lang="en-US" sz="1400" dirty="0" err="1" smtClean="0">
                <a:latin typeface="Courier"/>
                <a:cs typeface="Courier"/>
              </a:rPr>
              <a:t>n</a:t>
            </a:r>
            <a:r>
              <a:rPr lang="en-US" sz="1400" dirty="0" smtClean="0">
                <a:latin typeface="Courier"/>
                <a:cs typeface="Courier"/>
              </a:rPr>
              <a:t>';</a:t>
            </a:r>
          </a:p>
          <a:p>
            <a:r>
              <a:rPr lang="en-US" sz="1400" dirty="0" smtClean="0">
                <a:latin typeface="Courier"/>
                <a:cs typeface="Courier"/>
              </a:rPr>
              <a:t>      </a:t>
            </a:r>
            <a:r>
              <a:rPr lang="en-US" sz="1400" dirty="0" smtClean="0">
                <a:solidFill>
                  <a:srgbClr val="0000FF"/>
                </a:solidFill>
                <a:latin typeface="Courier"/>
                <a:cs typeface="Courier"/>
              </a:rPr>
              <a:t>for (</a:t>
            </a:r>
            <a:r>
              <a:rPr lang="en-US" sz="1400" dirty="0" err="1" smtClean="0">
                <a:solidFill>
                  <a:srgbClr val="0000FF"/>
                </a:solidFill>
                <a:latin typeface="Courier"/>
                <a:cs typeface="Courier"/>
              </a:rPr>
              <a:t>Function::iterator</a:t>
            </a:r>
            <a:r>
              <a:rPr lang="en-US" sz="1400" dirty="0" smtClean="0">
                <a:solidFill>
                  <a:srgbClr val="0000FF"/>
                </a:solidFill>
                <a:latin typeface="Courier"/>
                <a:cs typeface="Courier"/>
              </a:rPr>
              <a:t> bb = </a:t>
            </a:r>
            <a:r>
              <a:rPr lang="en-US" sz="1400" dirty="0" err="1" smtClean="0">
                <a:solidFill>
                  <a:srgbClr val="0000FF"/>
                </a:solidFill>
                <a:latin typeface="Courier"/>
                <a:cs typeface="Courier"/>
              </a:rPr>
              <a:t>F.begin</a:t>
            </a:r>
            <a:r>
              <a:rPr lang="en-US" sz="1400" dirty="0" smtClean="0">
                <a:solidFill>
                  <a:srgbClr val="0000FF"/>
                </a:solidFill>
                <a:latin typeface="Courier"/>
                <a:cs typeface="Courier"/>
              </a:rPr>
              <a:t>(), </a:t>
            </a:r>
            <a:r>
              <a:rPr lang="en-US" sz="1400" dirty="0" err="1" smtClean="0">
                <a:solidFill>
                  <a:srgbClr val="0000FF"/>
                </a:solidFill>
                <a:latin typeface="Courier"/>
                <a:cs typeface="Courier"/>
              </a:rPr>
              <a:t>e</a:t>
            </a:r>
            <a:r>
              <a:rPr lang="en-US" sz="1400" dirty="0" smtClean="0">
                <a:solidFill>
                  <a:srgbClr val="0000FF"/>
                </a:solidFill>
                <a:latin typeface="Courier"/>
                <a:cs typeface="Courier"/>
              </a:rPr>
              <a:t> = </a:t>
            </a:r>
            <a:r>
              <a:rPr lang="en-US" sz="1400" dirty="0" err="1" smtClean="0">
                <a:solidFill>
                  <a:srgbClr val="0000FF"/>
                </a:solidFill>
                <a:latin typeface="Courier"/>
                <a:cs typeface="Courier"/>
              </a:rPr>
              <a:t>F.end</a:t>
            </a:r>
            <a:r>
              <a:rPr lang="en-US" sz="1400" dirty="0" smtClean="0">
                <a:solidFill>
                  <a:srgbClr val="0000FF"/>
                </a:solidFill>
                <a:latin typeface="Courier"/>
                <a:cs typeface="Courier"/>
              </a:rPr>
              <a:t>(); bb != </a:t>
            </a:r>
            <a:r>
              <a:rPr lang="en-US" sz="1400" dirty="0" err="1" smtClean="0">
                <a:solidFill>
                  <a:srgbClr val="0000FF"/>
                </a:solidFill>
                <a:latin typeface="Courier"/>
                <a:cs typeface="Courier"/>
              </a:rPr>
              <a:t>e</a:t>
            </a:r>
            <a:r>
              <a:rPr lang="en-US" sz="1400" dirty="0" smtClean="0">
                <a:solidFill>
                  <a:srgbClr val="0000FF"/>
                </a:solidFill>
                <a:latin typeface="Courier"/>
                <a:cs typeface="Courier"/>
              </a:rPr>
              <a:t>; ++bb) {</a:t>
            </a:r>
          </a:p>
          <a:p>
            <a:r>
              <a:rPr lang="en-US" sz="1400" dirty="0" smtClean="0">
                <a:solidFill>
                  <a:srgbClr val="0000FF"/>
                </a:solidFill>
                <a:latin typeface="Courier"/>
                <a:cs typeface="Courier"/>
              </a:rPr>
              <a:t>        for (</a:t>
            </a:r>
            <a:r>
              <a:rPr lang="en-US" sz="1400" dirty="0" err="1" smtClean="0">
                <a:solidFill>
                  <a:srgbClr val="0000FF"/>
                </a:solidFill>
                <a:latin typeface="Courier"/>
                <a:cs typeface="Courier"/>
              </a:rPr>
              <a:t>BasicBlock::iterator</a:t>
            </a:r>
            <a:r>
              <a:rPr lang="en-US" sz="1400" dirty="0" smtClean="0">
                <a:solidFill>
                  <a:srgbClr val="0000FF"/>
                </a:solidFill>
                <a:latin typeface="Courier"/>
                <a:cs typeface="Courier"/>
              </a:rPr>
              <a:t> </a:t>
            </a:r>
            <a:r>
              <a:rPr lang="en-US" sz="1400" dirty="0" err="1" smtClean="0">
                <a:solidFill>
                  <a:srgbClr val="0000FF"/>
                </a:solidFill>
                <a:latin typeface="Courier"/>
                <a:cs typeface="Courier"/>
              </a:rPr>
              <a:t>i</a:t>
            </a:r>
            <a:r>
              <a:rPr lang="en-US" sz="1400" dirty="0" smtClean="0">
                <a:solidFill>
                  <a:srgbClr val="0000FF"/>
                </a:solidFill>
                <a:latin typeface="Courier"/>
                <a:cs typeface="Courier"/>
              </a:rPr>
              <a:t> = bb-&gt;begin(), </a:t>
            </a:r>
            <a:r>
              <a:rPr lang="en-US" sz="1400" dirty="0" err="1" smtClean="0">
                <a:solidFill>
                  <a:srgbClr val="0000FF"/>
                </a:solidFill>
                <a:latin typeface="Courier"/>
                <a:cs typeface="Courier"/>
              </a:rPr>
              <a:t>e</a:t>
            </a:r>
            <a:r>
              <a:rPr lang="en-US" sz="1400" dirty="0" smtClean="0">
                <a:solidFill>
                  <a:srgbClr val="0000FF"/>
                </a:solidFill>
                <a:latin typeface="Courier"/>
                <a:cs typeface="Courier"/>
              </a:rPr>
              <a:t> = bb-&gt;end(); </a:t>
            </a:r>
            <a:r>
              <a:rPr lang="en-US" sz="1400" dirty="0" err="1" smtClean="0">
                <a:solidFill>
                  <a:srgbClr val="0000FF"/>
                </a:solidFill>
                <a:latin typeface="Courier"/>
                <a:cs typeface="Courier"/>
              </a:rPr>
              <a:t>i</a:t>
            </a:r>
            <a:r>
              <a:rPr lang="en-US" sz="1400" dirty="0" smtClean="0">
                <a:solidFill>
                  <a:srgbClr val="0000FF"/>
                </a:solidFill>
                <a:latin typeface="Courier"/>
                <a:cs typeface="Courier"/>
              </a:rPr>
              <a:t> != </a:t>
            </a:r>
            <a:r>
              <a:rPr lang="en-US" sz="1400" dirty="0" err="1" smtClean="0">
                <a:solidFill>
                  <a:srgbClr val="0000FF"/>
                </a:solidFill>
                <a:latin typeface="Courier"/>
                <a:cs typeface="Courier"/>
              </a:rPr>
              <a:t>e</a:t>
            </a:r>
            <a:r>
              <a:rPr lang="en-US" sz="1400" dirty="0" smtClean="0">
                <a:solidFill>
                  <a:srgbClr val="0000FF"/>
                </a:solidFill>
                <a:latin typeface="Courier"/>
                <a:cs typeface="Courier"/>
              </a:rPr>
              <a:t>; ++</a:t>
            </a:r>
            <a:r>
              <a:rPr lang="en-US" sz="1400" dirty="0" err="1" smtClean="0">
                <a:solidFill>
                  <a:srgbClr val="0000FF"/>
                </a:solidFill>
                <a:latin typeface="Courier"/>
                <a:cs typeface="Courier"/>
              </a:rPr>
              <a:t>i</a:t>
            </a:r>
            <a:r>
              <a:rPr lang="en-US" sz="1400" dirty="0" smtClean="0">
                <a:solidFill>
                  <a:srgbClr val="0000FF"/>
                </a:solidFill>
                <a:latin typeface="Courier"/>
                <a:cs typeface="Courier"/>
              </a:rPr>
              <a:t>) {</a:t>
            </a:r>
          </a:p>
          <a:p>
            <a:r>
              <a:rPr lang="en-US" sz="1400" dirty="0" smtClean="0">
                <a:solidFill>
                  <a:srgbClr val="0000FF"/>
                </a:solidFill>
                <a:latin typeface="Courier"/>
                <a:cs typeface="Courier"/>
              </a:rPr>
              <a:t>          </a:t>
            </a:r>
            <a:r>
              <a:rPr lang="en-US" sz="1400" dirty="0" err="1" smtClean="0">
                <a:solidFill>
                  <a:srgbClr val="0000FF"/>
                </a:solidFill>
                <a:latin typeface="Courier"/>
                <a:cs typeface="Courier"/>
              </a:rPr>
              <a:t>if(opCounter.find(i</a:t>
            </a:r>
            <a:r>
              <a:rPr lang="en-US" sz="1400" dirty="0" smtClean="0">
                <a:solidFill>
                  <a:srgbClr val="0000FF"/>
                </a:solidFill>
                <a:latin typeface="Courier"/>
                <a:cs typeface="Courier"/>
              </a:rPr>
              <a:t>-&gt;</a:t>
            </a:r>
            <a:r>
              <a:rPr lang="en-US" sz="1400" dirty="0" err="1" smtClean="0">
                <a:solidFill>
                  <a:srgbClr val="0000FF"/>
                </a:solidFill>
                <a:latin typeface="Courier"/>
                <a:cs typeface="Courier"/>
              </a:rPr>
              <a:t>getOpcodeName</a:t>
            </a:r>
            <a:r>
              <a:rPr lang="en-US" sz="1400" dirty="0" smtClean="0">
                <a:solidFill>
                  <a:srgbClr val="0000FF"/>
                </a:solidFill>
                <a:latin typeface="Courier"/>
                <a:cs typeface="Courier"/>
              </a:rPr>
              <a:t>()) == </a:t>
            </a:r>
            <a:r>
              <a:rPr lang="en-US" sz="1400" dirty="0" err="1" smtClean="0">
                <a:solidFill>
                  <a:srgbClr val="0000FF"/>
                </a:solidFill>
                <a:latin typeface="Courier"/>
                <a:cs typeface="Courier"/>
              </a:rPr>
              <a:t>opCounter.end</a:t>
            </a:r>
            <a:r>
              <a:rPr lang="en-US" sz="1400" dirty="0" smtClean="0">
                <a:solidFill>
                  <a:srgbClr val="0000FF"/>
                </a:solidFill>
                <a:latin typeface="Courier"/>
                <a:cs typeface="Courier"/>
              </a:rPr>
              <a:t>()) {</a:t>
            </a:r>
          </a:p>
          <a:p>
            <a:r>
              <a:rPr lang="en-US" sz="1400" dirty="0" smtClean="0">
                <a:solidFill>
                  <a:srgbClr val="0000FF"/>
                </a:solidFill>
                <a:latin typeface="Courier"/>
                <a:cs typeface="Courier"/>
              </a:rPr>
              <a:t>            </a:t>
            </a:r>
            <a:r>
              <a:rPr lang="en-US" sz="1400" dirty="0" err="1" smtClean="0">
                <a:solidFill>
                  <a:srgbClr val="0000FF"/>
                </a:solidFill>
                <a:latin typeface="Courier"/>
                <a:cs typeface="Courier"/>
              </a:rPr>
              <a:t>opCounter[i</a:t>
            </a:r>
            <a:r>
              <a:rPr lang="en-US" sz="1400" dirty="0" smtClean="0">
                <a:solidFill>
                  <a:srgbClr val="0000FF"/>
                </a:solidFill>
                <a:latin typeface="Courier"/>
                <a:cs typeface="Courier"/>
              </a:rPr>
              <a:t>-&gt;</a:t>
            </a:r>
            <a:r>
              <a:rPr lang="en-US" sz="1400" dirty="0" err="1" smtClean="0">
                <a:solidFill>
                  <a:srgbClr val="0000FF"/>
                </a:solidFill>
                <a:latin typeface="Courier"/>
                <a:cs typeface="Courier"/>
              </a:rPr>
              <a:t>getOpcodeName</a:t>
            </a:r>
            <a:r>
              <a:rPr lang="en-US" sz="1400" dirty="0" smtClean="0">
                <a:solidFill>
                  <a:srgbClr val="0000FF"/>
                </a:solidFill>
                <a:latin typeface="Courier"/>
                <a:cs typeface="Courier"/>
              </a:rPr>
              <a:t>()] = 1;</a:t>
            </a:r>
          </a:p>
          <a:p>
            <a:r>
              <a:rPr lang="en-US" sz="1400" dirty="0" smtClean="0">
                <a:solidFill>
                  <a:srgbClr val="0000FF"/>
                </a:solidFill>
                <a:latin typeface="Courier"/>
                <a:cs typeface="Courier"/>
              </a:rPr>
              <a:t>          } else {</a:t>
            </a:r>
          </a:p>
          <a:p>
            <a:r>
              <a:rPr lang="en-US" sz="1400" dirty="0" smtClean="0">
                <a:solidFill>
                  <a:srgbClr val="0000FF"/>
                </a:solidFill>
                <a:latin typeface="Courier"/>
                <a:cs typeface="Courier"/>
              </a:rPr>
              <a:t>            </a:t>
            </a:r>
            <a:r>
              <a:rPr lang="en-US" sz="1400" dirty="0" err="1" smtClean="0">
                <a:solidFill>
                  <a:srgbClr val="0000FF"/>
                </a:solidFill>
                <a:latin typeface="Courier"/>
                <a:cs typeface="Courier"/>
              </a:rPr>
              <a:t>opCounter[i</a:t>
            </a:r>
            <a:r>
              <a:rPr lang="en-US" sz="1400" dirty="0" smtClean="0">
                <a:solidFill>
                  <a:srgbClr val="0000FF"/>
                </a:solidFill>
                <a:latin typeface="Courier"/>
                <a:cs typeface="Courier"/>
              </a:rPr>
              <a:t>-&gt;</a:t>
            </a:r>
            <a:r>
              <a:rPr lang="en-US" sz="1400" dirty="0" err="1" smtClean="0">
                <a:solidFill>
                  <a:srgbClr val="0000FF"/>
                </a:solidFill>
                <a:latin typeface="Courier"/>
                <a:cs typeface="Courier"/>
              </a:rPr>
              <a:t>getOpcodeName</a:t>
            </a:r>
            <a:r>
              <a:rPr lang="en-US" sz="1400" dirty="0" smtClean="0">
                <a:solidFill>
                  <a:srgbClr val="0000FF"/>
                </a:solidFill>
                <a:latin typeface="Courier"/>
                <a:cs typeface="Courier"/>
              </a:rPr>
              <a:t>()] += 1;</a:t>
            </a:r>
          </a:p>
          <a:p>
            <a:r>
              <a:rPr lang="en-US" sz="1400" dirty="0" smtClean="0">
                <a:solidFill>
                  <a:srgbClr val="0000FF"/>
                </a:solidFill>
                <a:latin typeface="Courier"/>
                <a:cs typeface="Courier"/>
              </a:rPr>
              <a:t>          }</a:t>
            </a:r>
          </a:p>
          <a:p>
            <a:r>
              <a:rPr lang="en-US" sz="1400" dirty="0" smtClean="0">
                <a:solidFill>
                  <a:srgbClr val="0000FF"/>
                </a:solidFill>
                <a:latin typeface="Courier"/>
                <a:cs typeface="Courier"/>
              </a:rPr>
              <a:t>        }</a:t>
            </a:r>
          </a:p>
          <a:p>
            <a:r>
              <a:rPr lang="en-US" sz="1400" dirty="0" smtClean="0">
                <a:solidFill>
                  <a:srgbClr val="0000FF"/>
                </a:solidFill>
                <a:latin typeface="Courier"/>
                <a:cs typeface="Courier"/>
              </a:rPr>
              <a:t>      }</a:t>
            </a:r>
          </a:p>
          <a:p>
            <a:r>
              <a:rPr lang="en-US" sz="1400" dirty="0" smtClean="0">
                <a:solidFill>
                  <a:srgbClr val="008000"/>
                </a:solidFill>
                <a:latin typeface="Courier"/>
                <a:cs typeface="Courier"/>
              </a:rPr>
              <a:t>      </a:t>
            </a:r>
            <a:r>
              <a:rPr lang="en-US" sz="1400" dirty="0" err="1" smtClean="0">
                <a:solidFill>
                  <a:srgbClr val="008000"/>
                </a:solidFill>
                <a:latin typeface="Courier"/>
                <a:cs typeface="Courier"/>
              </a:rPr>
              <a:t>std::map</a:t>
            </a:r>
            <a:r>
              <a:rPr lang="en-US" sz="1400" dirty="0" smtClean="0">
                <a:solidFill>
                  <a:srgbClr val="008000"/>
                </a:solidFill>
                <a:latin typeface="Courier"/>
                <a:cs typeface="Courier"/>
              </a:rPr>
              <a:t> &lt;</a:t>
            </a:r>
            <a:r>
              <a:rPr lang="en-US" sz="1400" dirty="0" err="1" smtClean="0">
                <a:solidFill>
                  <a:srgbClr val="008000"/>
                </a:solidFill>
                <a:latin typeface="Courier"/>
                <a:cs typeface="Courier"/>
              </a:rPr>
              <a:t>std::string</a:t>
            </a:r>
            <a:r>
              <a:rPr lang="en-US" sz="1400" dirty="0" smtClean="0">
                <a:solidFill>
                  <a:srgbClr val="008000"/>
                </a:solidFill>
                <a:latin typeface="Courier"/>
                <a:cs typeface="Courier"/>
              </a:rPr>
              <a:t>, </a:t>
            </a:r>
            <a:r>
              <a:rPr lang="en-US" sz="1400" dirty="0" err="1" smtClean="0">
                <a:solidFill>
                  <a:srgbClr val="008000"/>
                </a:solidFill>
                <a:latin typeface="Courier"/>
                <a:cs typeface="Courier"/>
              </a:rPr>
              <a:t>int</a:t>
            </a:r>
            <a:r>
              <a:rPr lang="en-US" sz="1400" dirty="0" smtClean="0">
                <a:solidFill>
                  <a:srgbClr val="008000"/>
                </a:solidFill>
                <a:latin typeface="Courier"/>
                <a:cs typeface="Courier"/>
              </a:rPr>
              <a:t>&gt;::</a:t>
            </a:r>
            <a:r>
              <a:rPr lang="en-US" sz="1400" dirty="0" err="1" smtClean="0">
                <a:solidFill>
                  <a:srgbClr val="008000"/>
                </a:solidFill>
                <a:latin typeface="Courier"/>
                <a:cs typeface="Courier"/>
              </a:rPr>
              <a:t>iterator</a:t>
            </a:r>
            <a:r>
              <a:rPr lang="en-US" sz="1400" dirty="0" smtClean="0">
                <a:solidFill>
                  <a:srgbClr val="008000"/>
                </a:solidFill>
                <a:latin typeface="Courier"/>
                <a:cs typeface="Courier"/>
              </a:rPr>
              <a:t> </a:t>
            </a:r>
            <a:r>
              <a:rPr lang="en-US" sz="1400" dirty="0" err="1" smtClean="0">
                <a:solidFill>
                  <a:srgbClr val="008000"/>
                </a:solidFill>
                <a:latin typeface="Courier"/>
                <a:cs typeface="Courier"/>
              </a:rPr>
              <a:t>i</a:t>
            </a:r>
            <a:r>
              <a:rPr lang="en-US" sz="1400" dirty="0" smtClean="0">
                <a:solidFill>
                  <a:srgbClr val="008000"/>
                </a:solidFill>
                <a:latin typeface="Courier"/>
                <a:cs typeface="Courier"/>
              </a:rPr>
              <a:t> = </a:t>
            </a:r>
            <a:r>
              <a:rPr lang="en-US" sz="1400" dirty="0" err="1" smtClean="0">
                <a:solidFill>
                  <a:srgbClr val="008000"/>
                </a:solidFill>
                <a:latin typeface="Courier"/>
                <a:cs typeface="Courier"/>
              </a:rPr>
              <a:t>opCounter.begin</a:t>
            </a:r>
            <a:r>
              <a:rPr lang="en-US" sz="1400" dirty="0" smtClean="0">
                <a:solidFill>
                  <a:srgbClr val="008000"/>
                </a:solidFill>
                <a:latin typeface="Courier"/>
                <a:cs typeface="Courier"/>
              </a:rPr>
              <a:t>();</a:t>
            </a:r>
          </a:p>
          <a:p>
            <a:r>
              <a:rPr lang="en-US" sz="1400" dirty="0" smtClean="0">
                <a:solidFill>
                  <a:srgbClr val="008000"/>
                </a:solidFill>
                <a:latin typeface="Courier"/>
                <a:cs typeface="Courier"/>
              </a:rPr>
              <a:t>      </a:t>
            </a:r>
            <a:r>
              <a:rPr lang="en-US" sz="1400" dirty="0" err="1" smtClean="0">
                <a:solidFill>
                  <a:srgbClr val="008000"/>
                </a:solidFill>
                <a:latin typeface="Courier"/>
                <a:cs typeface="Courier"/>
              </a:rPr>
              <a:t>std::map</a:t>
            </a:r>
            <a:r>
              <a:rPr lang="en-US" sz="1400" dirty="0" smtClean="0">
                <a:solidFill>
                  <a:srgbClr val="008000"/>
                </a:solidFill>
                <a:latin typeface="Courier"/>
                <a:cs typeface="Courier"/>
              </a:rPr>
              <a:t> &lt;</a:t>
            </a:r>
            <a:r>
              <a:rPr lang="en-US" sz="1400" dirty="0" err="1" smtClean="0">
                <a:solidFill>
                  <a:srgbClr val="008000"/>
                </a:solidFill>
                <a:latin typeface="Courier"/>
                <a:cs typeface="Courier"/>
              </a:rPr>
              <a:t>std::string</a:t>
            </a:r>
            <a:r>
              <a:rPr lang="en-US" sz="1400" dirty="0" smtClean="0">
                <a:solidFill>
                  <a:srgbClr val="008000"/>
                </a:solidFill>
                <a:latin typeface="Courier"/>
                <a:cs typeface="Courier"/>
              </a:rPr>
              <a:t>, </a:t>
            </a:r>
            <a:r>
              <a:rPr lang="en-US" sz="1400" dirty="0" err="1" smtClean="0">
                <a:solidFill>
                  <a:srgbClr val="008000"/>
                </a:solidFill>
                <a:latin typeface="Courier"/>
                <a:cs typeface="Courier"/>
              </a:rPr>
              <a:t>int</a:t>
            </a:r>
            <a:r>
              <a:rPr lang="en-US" sz="1400" dirty="0" smtClean="0">
                <a:solidFill>
                  <a:srgbClr val="008000"/>
                </a:solidFill>
                <a:latin typeface="Courier"/>
                <a:cs typeface="Courier"/>
              </a:rPr>
              <a:t>&gt;::</a:t>
            </a:r>
            <a:r>
              <a:rPr lang="en-US" sz="1400" dirty="0" err="1" smtClean="0">
                <a:solidFill>
                  <a:srgbClr val="008000"/>
                </a:solidFill>
                <a:latin typeface="Courier"/>
                <a:cs typeface="Courier"/>
              </a:rPr>
              <a:t>iterator</a:t>
            </a:r>
            <a:r>
              <a:rPr lang="en-US" sz="1400" dirty="0" smtClean="0">
                <a:solidFill>
                  <a:srgbClr val="008000"/>
                </a:solidFill>
                <a:latin typeface="Courier"/>
                <a:cs typeface="Courier"/>
              </a:rPr>
              <a:t> </a:t>
            </a:r>
            <a:r>
              <a:rPr lang="en-US" sz="1400" dirty="0" err="1" smtClean="0">
                <a:solidFill>
                  <a:srgbClr val="008000"/>
                </a:solidFill>
                <a:latin typeface="Courier"/>
                <a:cs typeface="Courier"/>
              </a:rPr>
              <a:t>e</a:t>
            </a:r>
            <a:r>
              <a:rPr lang="en-US" sz="1400" dirty="0" smtClean="0">
                <a:solidFill>
                  <a:srgbClr val="008000"/>
                </a:solidFill>
                <a:latin typeface="Courier"/>
                <a:cs typeface="Courier"/>
              </a:rPr>
              <a:t> = </a:t>
            </a:r>
            <a:r>
              <a:rPr lang="en-US" sz="1400" dirty="0" err="1" smtClean="0">
                <a:solidFill>
                  <a:srgbClr val="008000"/>
                </a:solidFill>
                <a:latin typeface="Courier"/>
                <a:cs typeface="Courier"/>
              </a:rPr>
              <a:t>opCounter.end</a:t>
            </a:r>
            <a:r>
              <a:rPr lang="en-US" sz="1400" dirty="0" smtClean="0">
                <a:solidFill>
                  <a:srgbClr val="008000"/>
                </a:solidFill>
                <a:latin typeface="Courier"/>
                <a:cs typeface="Courier"/>
              </a:rPr>
              <a:t>();</a:t>
            </a:r>
          </a:p>
          <a:p>
            <a:r>
              <a:rPr lang="en-US" sz="1400" dirty="0" smtClean="0">
                <a:solidFill>
                  <a:srgbClr val="008000"/>
                </a:solidFill>
                <a:latin typeface="Courier"/>
                <a:cs typeface="Courier"/>
              </a:rPr>
              <a:t>      while (</a:t>
            </a:r>
            <a:r>
              <a:rPr lang="en-US" sz="1400" dirty="0" err="1" smtClean="0">
                <a:solidFill>
                  <a:srgbClr val="008000"/>
                </a:solidFill>
                <a:latin typeface="Courier"/>
                <a:cs typeface="Courier"/>
              </a:rPr>
              <a:t>i</a:t>
            </a:r>
            <a:r>
              <a:rPr lang="en-US" sz="1400" dirty="0" smtClean="0">
                <a:solidFill>
                  <a:srgbClr val="008000"/>
                </a:solidFill>
                <a:latin typeface="Courier"/>
                <a:cs typeface="Courier"/>
              </a:rPr>
              <a:t> != </a:t>
            </a:r>
            <a:r>
              <a:rPr lang="en-US" sz="1400" dirty="0" err="1" smtClean="0">
                <a:solidFill>
                  <a:srgbClr val="008000"/>
                </a:solidFill>
                <a:latin typeface="Courier"/>
                <a:cs typeface="Courier"/>
              </a:rPr>
              <a:t>e</a:t>
            </a:r>
            <a:r>
              <a:rPr lang="en-US" sz="1400" dirty="0" smtClean="0">
                <a:solidFill>
                  <a:srgbClr val="008000"/>
                </a:solidFill>
                <a:latin typeface="Courier"/>
                <a:cs typeface="Courier"/>
              </a:rPr>
              <a:t>) {</a:t>
            </a:r>
          </a:p>
          <a:p>
            <a:r>
              <a:rPr lang="en-US" sz="1400" dirty="0" smtClean="0">
                <a:solidFill>
                  <a:srgbClr val="008000"/>
                </a:solidFill>
                <a:latin typeface="Courier"/>
                <a:cs typeface="Courier"/>
              </a:rPr>
              <a:t>        errs() &lt;&lt; </a:t>
            </a:r>
            <a:r>
              <a:rPr lang="en-US" sz="1400" dirty="0" err="1" smtClean="0">
                <a:solidFill>
                  <a:srgbClr val="008000"/>
                </a:solidFill>
                <a:latin typeface="Courier"/>
                <a:cs typeface="Courier"/>
              </a:rPr>
              <a:t>i</a:t>
            </a:r>
            <a:r>
              <a:rPr lang="en-US" sz="1400" dirty="0" smtClean="0">
                <a:solidFill>
                  <a:srgbClr val="008000"/>
                </a:solidFill>
                <a:latin typeface="Courier"/>
                <a:cs typeface="Courier"/>
              </a:rPr>
              <a:t>-&gt;first &lt;&lt; ": " &lt;&lt; </a:t>
            </a:r>
            <a:r>
              <a:rPr lang="en-US" sz="1400" dirty="0" err="1" smtClean="0">
                <a:solidFill>
                  <a:srgbClr val="008000"/>
                </a:solidFill>
                <a:latin typeface="Courier"/>
                <a:cs typeface="Courier"/>
              </a:rPr>
              <a:t>i</a:t>
            </a:r>
            <a:r>
              <a:rPr lang="en-US" sz="1400" dirty="0" smtClean="0">
                <a:solidFill>
                  <a:srgbClr val="008000"/>
                </a:solidFill>
                <a:latin typeface="Courier"/>
                <a:cs typeface="Courier"/>
              </a:rPr>
              <a:t>-&gt;second &lt;&lt; "\</a:t>
            </a:r>
            <a:r>
              <a:rPr lang="en-US" sz="1400" dirty="0" err="1" smtClean="0">
                <a:solidFill>
                  <a:srgbClr val="008000"/>
                </a:solidFill>
                <a:latin typeface="Courier"/>
                <a:cs typeface="Courier"/>
              </a:rPr>
              <a:t>n</a:t>
            </a:r>
            <a:r>
              <a:rPr lang="en-US" sz="1400" dirty="0" smtClean="0">
                <a:solidFill>
                  <a:srgbClr val="008000"/>
                </a:solidFill>
                <a:latin typeface="Courier"/>
                <a:cs typeface="Courier"/>
              </a:rPr>
              <a:t>";</a:t>
            </a:r>
          </a:p>
          <a:p>
            <a:r>
              <a:rPr lang="en-US" sz="1400" dirty="0" smtClean="0">
                <a:solidFill>
                  <a:srgbClr val="008000"/>
                </a:solidFill>
                <a:latin typeface="Courier"/>
                <a:cs typeface="Courier"/>
              </a:rPr>
              <a:t>        </a:t>
            </a:r>
            <a:r>
              <a:rPr lang="en-US" sz="1400" dirty="0" err="1" smtClean="0">
                <a:solidFill>
                  <a:srgbClr val="008000"/>
                </a:solidFill>
                <a:latin typeface="Courier"/>
                <a:cs typeface="Courier"/>
              </a:rPr>
              <a:t>i</a:t>
            </a:r>
            <a:r>
              <a:rPr lang="en-US" sz="1400" dirty="0" smtClean="0">
                <a:solidFill>
                  <a:srgbClr val="008000"/>
                </a:solidFill>
                <a:latin typeface="Courier"/>
                <a:cs typeface="Courier"/>
              </a:rPr>
              <a:t>++;</a:t>
            </a:r>
          </a:p>
          <a:p>
            <a:r>
              <a:rPr lang="en-US" sz="1400" dirty="0" smtClean="0">
                <a:solidFill>
                  <a:srgbClr val="008000"/>
                </a:solidFill>
                <a:latin typeface="Courier"/>
                <a:cs typeface="Courier"/>
              </a:rPr>
              <a:t>      }</a:t>
            </a:r>
          </a:p>
          <a:p>
            <a:r>
              <a:rPr lang="en-US" sz="1400" dirty="0" smtClean="0">
                <a:solidFill>
                  <a:srgbClr val="008000"/>
                </a:solidFill>
                <a:latin typeface="Courier"/>
                <a:cs typeface="Courier"/>
              </a:rPr>
              <a:t>      errs() &lt;&lt; "\</a:t>
            </a:r>
            <a:r>
              <a:rPr lang="en-US" sz="1400" dirty="0" err="1" smtClean="0">
                <a:solidFill>
                  <a:srgbClr val="008000"/>
                </a:solidFill>
                <a:latin typeface="Courier"/>
                <a:cs typeface="Courier"/>
              </a:rPr>
              <a:t>n</a:t>
            </a:r>
            <a:r>
              <a:rPr lang="en-US" sz="1400" dirty="0" smtClean="0">
                <a:solidFill>
                  <a:srgbClr val="008000"/>
                </a:solidFill>
                <a:latin typeface="Courier"/>
                <a:cs typeface="Courier"/>
              </a:rPr>
              <a:t>";</a:t>
            </a:r>
          </a:p>
          <a:p>
            <a:r>
              <a:rPr lang="en-US" sz="1400" dirty="0" smtClean="0">
                <a:latin typeface="Courier"/>
                <a:cs typeface="Courier"/>
              </a:rPr>
              <a:t>      </a:t>
            </a:r>
            <a:r>
              <a:rPr lang="en-US" sz="1400" dirty="0" err="1" smtClean="0">
                <a:latin typeface="Courier"/>
                <a:cs typeface="Courier"/>
              </a:rPr>
              <a:t>opCounter.clear</a:t>
            </a:r>
            <a:r>
              <a:rPr lang="en-US" sz="1400" dirty="0" smtClean="0">
                <a:latin typeface="Courier"/>
                <a:cs typeface="Courier"/>
              </a:rPr>
              <a:t>();</a:t>
            </a:r>
          </a:p>
          <a:p>
            <a:r>
              <a:rPr lang="en-US" sz="1400" dirty="0" smtClean="0">
                <a:latin typeface="Courier"/>
                <a:cs typeface="Courier"/>
              </a:rPr>
              <a:t>      return false;</a:t>
            </a:r>
          </a:p>
          <a:p>
            <a:r>
              <a:rPr lang="en-US" sz="1400" dirty="0" smtClean="0">
                <a:latin typeface="Courier"/>
                <a:cs typeface="Courier"/>
              </a:rPr>
              <a:t>    }</a:t>
            </a:r>
          </a:p>
          <a:p>
            <a:r>
              <a:rPr lang="en-US" sz="1400" dirty="0" smtClean="0">
                <a:latin typeface="Courier"/>
                <a:cs typeface="Courier"/>
              </a:rPr>
              <a:t>  };</a:t>
            </a:r>
          </a:p>
          <a:p>
            <a:r>
              <a:rPr lang="en-US" sz="1400" dirty="0" smtClean="0">
                <a:latin typeface="Courier"/>
                <a:cs typeface="Courier"/>
              </a:rPr>
              <a:t>}</a:t>
            </a:r>
            <a:endParaRPr lang="en-US" sz="1400" dirty="0"/>
          </a:p>
        </p:txBody>
      </p:sp>
      <p:sp>
        <p:nvSpPr>
          <p:cNvPr id="6" name="TextBox 5"/>
          <p:cNvSpPr txBox="1"/>
          <p:nvPr/>
        </p:nvSpPr>
        <p:spPr>
          <a:xfrm>
            <a:off x="6093941" y="992749"/>
            <a:ext cx="2899870" cy="1200329"/>
          </a:xfrm>
          <a:prstGeom prst="rect">
            <a:avLst/>
          </a:prstGeom>
          <a:noFill/>
        </p:spPr>
        <p:txBody>
          <a:bodyPr wrap="square" rtlCol="0">
            <a:spAutoFit/>
          </a:bodyPr>
          <a:lstStyle/>
          <a:p>
            <a:r>
              <a:rPr lang="en-US" dirty="0" smtClean="0"/>
              <a:t>We will be recording the number of each </a:t>
            </a:r>
            <a:r>
              <a:rPr lang="en-US" dirty="0" err="1" smtClean="0"/>
              <a:t>opcode</a:t>
            </a:r>
            <a:r>
              <a:rPr lang="en-US" dirty="0" smtClean="0"/>
              <a:t> in </a:t>
            </a:r>
            <a:r>
              <a:rPr lang="en-US" b="1" dirty="0" smtClean="0"/>
              <a:t>this </a:t>
            </a:r>
            <a:r>
              <a:rPr lang="en-US" dirty="0" smtClean="0"/>
              <a:t>map, that binds </a:t>
            </a:r>
            <a:r>
              <a:rPr lang="en-US" dirty="0" err="1" smtClean="0"/>
              <a:t>opcode</a:t>
            </a:r>
            <a:r>
              <a:rPr lang="en-US" dirty="0" smtClean="0"/>
              <a:t> names to integer numbers.</a:t>
            </a:r>
            <a:endParaRPr lang="en-US" dirty="0"/>
          </a:p>
        </p:txBody>
      </p:sp>
      <p:sp>
        <p:nvSpPr>
          <p:cNvPr id="7" name="Freeform 6"/>
          <p:cNvSpPr/>
          <p:nvPr/>
        </p:nvSpPr>
        <p:spPr>
          <a:xfrm>
            <a:off x="4563278" y="1395675"/>
            <a:ext cx="1549003" cy="407072"/>
          </a:xfrm>
          <a:custGeom>
            <a:avLst/>
            <a:gdLst>
              <a:gd name="connsiteX0" fmla="*/ 1549003 w 1549003"/>
              <a:gd name="connsiteY0" fmla="*/ 362876 h 407072"/>
              <a:gd name="connsiteX1" fmla="*/ 1046624 w 1549003"/>
              <a:gd name="connsiteY1" fmla="*/ 362876 h 407072"/>
              <a:gd name="connsiteX2" fmla="*/ 809389 w 1549003"/>
              <a:gd name="connsiteY2" fmla="*/ 97697 h 407072"/>
              <a:gd name="connsiteX3" fmla="*/ 0 w 1549003"/>
              <a:gd name="connsiteY3" fmla="*/ 0 h 407072"/>
            </a:gdLst>
            <a:ahLst/>
            <a:cxnLst>
              <a:cxn ang="0">
                <a:pos x="connsiteX0" y="connsiteY0"/>
              </a:cxn>
              <a:cxn ang="0">
                <a:pos x="connsiteX1" y="connsiteY1"/>
              </a:cxn>
              <a:cxn ang="0">
                <a:pos x="connsiteX2" y="connsiteY2"/>
              </a:cxn>
              <a:cxn ang="0">
                <a:pos x="connsiteX3" y="connsiteY3"/>
              </a:cxn>
            </a:cxnLst>
            <a:rect l="l" t="t" r="r" b="b"/>
            <a:pathLst>
              <a:path w="1549003" h="407072">
                <a:moveTo>
                  <a:pt x="1549003" y="362876"/>
                </a:moveTo>
                <a:cubicBezTo>
                  <a:pt x="1359448" y="384974"/>
                  <a:pt x="1169893" y="407072"/>
                  <a:pt x="1046624" y="362876"/>
                </a:cubicBezTo>
                <a:cubicBezTo>
                  <a:pt x="923355" y="318680"/>
                  <a:pt x="983826" y="158176"/>
                  <a:pt x="809389" y="97697"/>
                </a:cubicBezTo>
                <a:cubicBezTo>
                  <a:pt x="634952" y="37218"/>
                  <a:pt x="0" y="0"/>
                  <a:pt x="0" y="0"/>
                </a:cubicBezTo>
              </a:path>
            </a:pathLst>
          </a:custGeom>
          <a:ln w="12700">
            <a:solidFill>
              <a:srgbClr val="FF0000"/>
            </a:solidFill>
            <a:prstDash val="sysDot"/>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6093941" y="3140223"/>
            <a:ext cx="2899870" cy="923330"/>
          </a:xfrm>
          <a:prstGeom prst="rect">
            <a:avLst/>
          </a:prstGeom>
          <a:noFill/>
        </p:spPr>
        <p:txBody>
          <a:bodyPr wrap="square" rtlCol="0">
            <a:spAutoFit/>
          </a:bodyPr>
          <a:lstStyle/>
          <a:p>
            <a:r>
              <a:rPr lang="en-US" b="1" dirty="0" smtClean="0">
                <a:solidFill>
                  <a:srgbClr val="0000FF"/>
                </a:solidFill>
              </a:rPr>
              <a:t>This</a:t>
            </a:r>
            <a:r>
              <a:rPr lang="en-US" dirty="0" smtClean="0"/>
              <a:t> code collects the </a:t>
            </a:r>
            <a:r>
              <a:rPr lang="en-US" dirty="0" err="1" smtClean="0"/>
              <a:t>opcodes</a:t>
            </a:r>
            <a:r>
              <a:rPr lang="en-US" dirty="0" smtClean="0"/>
              <a:t>. We will look into it more closely soon.</a:t>
            </a:r>
            <a:endParaRPr lang="en-US" dirty="0"/>
          </a:p>
        </p:txBody>
      </p:sp>
      <p:sp>
        <p:nvSpPr>
          <p:cNvPr id="9" name="TextBox 8"/>
          <p:cNvSpPr txBox="1"/>
          <p:nvPr/>
        </p:nvSpPr>
        <p:spPr>
          <a:xfrm>
            <a:off x="3963214" y="5452598"/>
            <a:ext cx="5048937" cy="1200329"/>
          </a:xfrm>
          <a:prstGeom prst="rect">
            <a:avLst/>
          </a:prstGeom>
          <a:noFill/>
        </p:spPr>
        <p:txBody>
          <a:bodyPr wrap="square" rtlCol="0">
            <a:spAutoFit/>
          </a:bodyPr>
          <a:lstStyle/>
          <a:p>
            <a:r>
              <a:rPr lang="en-US" b="1" dirty="0" smtClean="0">
                <a:solidFill>
                  <a:srgbClr val="008000"/>
                </a:solidFill>
              </a:rPr>
              <a:t>This</a:t>
            </a:r>
            <a:r>
              <a:rPr lang="en-US" dirty="0" smtClean="0"/>
              <a:t> code prints our results. It is a standard loop on an STL data structure. We use </a:t>
            </a:r>
            <a:r>
              <a:rPr lang="en-US" dirty="0" err="1" smtClean="0"/>
              <a:t>iterators</a:t>
            </a:r>
            <a:r>
              <a:rPr lang="en-US" dirty="0" smtClean="0"/>
              <a:t> to go over the map. Each element in a map is a pair, where the first element is the key, and the second is the value.</a:t>
            </a:r>
            <a:endParaRPr lang="en-US" dirty="0"/>
          </a:p>
        </p:txBody>
      </p:sp>
      <p:sp>
        <p:nvSpPr>
          <p:cNvPr id="11" name="TextBox 10"/>
          <p:cNvSpPr txBox="1"/>
          <p:nvPr/>
        </p:nvSpPr>
        <p:spPr>
          <a:xfrm>
            <a:off x="7127766" y="0"/>
            <a:ext cx="2016234" cy="307777"/>
          </a:xfrm>
          <a:prstGeom prst="rect">
            <a:avLst/>
          </a:prstGeom>
          <a:noFill/>
        </p:spPr>
        <p:txBody>
          <a:bodyPr wrap="none" rtlCol="0">
            <a:spAutoFit/>
          </a:bodyPr>
          <a:lstStyle/>
          <a:p>
            <a:r>
              <a:rPr lang="en-US" sz="1400" dirty="0" err="1" smtClean="0">
                <a:latin typeface="Courier"/>
                <a:cs typeface="Courier"/>
              </a:rPr>
              <a:t>Count_Opcodes.cpp</a:t>
            </a:r>
            <a:endParaRPr lang="en-US" sz="1400" dirty="0">
              <a:latin typeface="Courier"/>
              <a:cs typeface="Courier"/>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Iterating Through Functions, Blocks and </a:t>
            </a:r>
            <a:r>
              <a:rPr lang="en-US" dirty="0" err="1" smtClean="0"/>
              <a:t>Insts</a:t>
            </a:r>
            <a:endParaRPr lang="en-US" dirty="0"/>
          </a:p>
        </p:txBody>
      </p:sp>
      <p:sp>
        <p:nvSpPr>
          <p:cNvPr id="4" name="TextBox 3"/>
          <p:cNvSpPr txBox="1"/>
          <p:nvPr/>
        </p:nvSpPr>
        <p:spPr>
          <a:xfrm>
            <a:off x="1" y="1535243"/>
            <a:ext cx="9144000" cy="2308324"/>
          </a:xfrm>
          <a:prstGeom prst="rect">
            <a:avLst/>
          </a:prstGeom>
          <a:noFill/>
        </p:spPr>
        <p:txBody>
          <a:bodyPr wrap="square" rtlCol="0">
            <a:spAutoFit/>
          </a:bodyPr>
          <a:lstStyle/>
          <a:p>
            <a:r>
              <a:rPr lang="en-US" sz="1600" dirty="0" err="1" smtClean="0">
                <a:latin typeface="Courier"/>
                <a:cs typeface="Courier"/>
              </a:rPr>
              <a:t>for(</a:t>
            </a:r>
            <a:r>
              <a:rPr lang="en-US" sz="1600" b="1" dirty="0" err="1" smtClean="0">
                <a:solidFill>
                  <a:srgbClr val="0000FF"/>
                </a:solidFill>
                <a:latin typeface="Courier"/>
                <a:cs typeface="Courier"/>
              </a:rPr>
              <a:t>Function::iterator</a:t>
            </a:r>
            <a:r>
              <a:rPr lang="en-US" sz="1600" dirty="0" smtClean="0">
                <a:latin typeface="Courier"/>
                <a:cs typeface="Courier"/>
              </a:rPr>
              <a:t> bb = </a:t>
            </a:r>
            <a:r>
              <a:rPr lang="en-US" sz="1600" dirty="0" err="1" smtClean="0">
                <a:latin typeface="Courier"/>
                <a:cs typeface="Courier"/>
              </a:rPr>
              <a:t>F.begin</a:t>
            </a:r>
            <a:r>
              <a:rPr lang="en-US" sz="1600" dirty="0" smtClean="0">
                <a:latin typeface="Courier"/>
                <a:cs typeface="Courier"/>
              </a:rPr>
              <a:t>(), </a:t>
            </a:r>
            <a:r>
              <a:rPr lang="en-US" sz="1600" dirty="0" err="1" smtClean="0">
                <a:latin typeface="Courier"/>
                <a:cs typeface="Courier"/>
              </a:rPr>
              <a:t>e</a:t>
            </a:r>
            <a:r>
              <a:rPr lang="en-US" sz="1600" dirty="0" smtClean="0">
                <a:latin typeface="Courier"/>
                <a:cs typeface="Courier"/>
              </a:rPr>
              <a:t> = </a:t>
            </a:r>
            <a:r>
              <a:rPr lang="en-US" sz="1600" dirty="0" err="1" smtClean="0">
                <a:latin typeface="Courier"/>
                <a:cs typeface="Courier"/>
              </a:rPr>
              <a:t>F.end</a:t>
            </a:r>
            <a:r>
              <a:rPr lang="en-US" sz="1600" dirty="0" smtClean="0">
                <a:latin typeface="Courier"/>
                <a:cs typeface="Courier"/>
              </a:rPr>
              <a:t>(); bb != </a:t>
            </a:r>
            <a:r>
              <a:rPr lang="en-US" sz="1600" dirty="0" err="1" smtClean="0">
                <a:latin typeface="Courier"/>
                <a:cs typeface="Courier"/>
              </a:rPr>
              <a:t>e</a:t>
            </a:r>
            <a:r>
              <a:rPr lang="en-US" sz="1600" dirty="0" smtClean="0">
                <a:latin typeface="Courier"/>
                <a:cs typeface="Courier"/>
              </a:rPr>
              <a:t>; ++bb) {</a:t>
            </a:r>
          </a:p>
          <a:p>
            <a:r>
              <a:rPr lang="en-US" sz="1600" dirty="0" smtClean="0">
                <a:latin typeface="Courier"/>
                <a:cs typeface="Courier"/>
              </a:rPr>
              <a:t>  </a:t>
            </a:r>
            <a:r>
              <a:rPr lang="en-US" sz="1600" dirty="0" err="1" smtClean="0">
                <a:latin typeface="Courier"/>
                <a:cs typeface="Courier"/>
              </a:rPr>
              <a:t>for(</a:t>
            </a:r>
            <a:r>
              <a:rPr lang="en-US" sz="1600" b="1" dirty="0" err="1" smtClean="0">
                <a:solidFill>
                  <a:srgbClr val="008000"/>
                </a:solidFill>
                <a:latin typeface="Courier"/>
                <a:cs typeface="Courier"/>
              </a:rPr>
              <a:t>BasicBlock::iterator</a:t>
            </a:r>
            <a:r>
              <a:rPr lang="en-US" sz="1600" dirty="0" smtClean="0">
                <a:latin typeface="Courier"/>
                <a:cs typeface="Courier"/>
              </a:rPr>
              <a:t> </a:t>
            </a:r>
            <a:r>
              <a:rPr lang="en-US" sz="1600" dirty="0" err="1" smtClean="0">
                <a:latin typeface="Courier"/>
                <a:cs typeface="Courier"/>
              </a:rPr>
              <a:t>i</a:t>
            </a:r>
            <a:r>
              <a:rPr lang="en-US" sz="1600" dirty="0" smtClean="0">
                <a:latin typeface="Courier"/>
                <a:cs typeface="Courier"/>
              </a:rPr>
              <a:t> = bb-&gt;begin(), </a:t>
            </a:r>
            <a:r>
              <a:rPr lang="en-US" sz="1600" dirty="0" err="1" smtClean="0">
                <a:latin typeface="Courier"/>
                <a:cs typeface="Courier"/>
              </a:rPr>
              <a:t>e</a:t>
            </a:r>
            <a:r>
              <a:rPr lang="en-US" sz="1600" dirty="0" smtClean="0">
                <a:latin typeface="Courier"/>
                <a:cs typeface="Courier"/>
              </a:rPr>
              <a:t> = bb-&gt;end(); </a:t>
            </a:r>
            <a:r>
              <a:rPr lang="en-US" sz="1600" dirty="0" err="1" smtClean="0">
                <a:latin typeface="Courier"/>
                <a:cs typeface="Courier"/>
              </a:rPr>
              <a:t>i</a:t>
            </a:r>
            <a:r>
              <a:rPr lang="en-US" sz="1600" dirty="0" smtClean="0">
                <a:latin typeface="Courier"/>
                <a:cs typeface="Courier"/>
              </a:rPr>
              <a:t> != </a:t>
            </a:r>
            <a:r>
              <a:rPr lang="en-US" sz="1600" dirty="0" err="1" smtClean="0">
                <a:latin typeface="Courier"/>
                <a:cs typeface="Courier"/>
              </a:rPr>
              <a:t>e</a:t>
            </a:r>
            <a:r>
              <a:rPr lang="en-US" sz="1600" dirty="0" smtClean="0">
                <a:latin typeface="Courier"/>
                <a:cs typeface="Courier"/>
              </a:rPr>
              <a:t>; ++</a:t>
            </a:r>
            <a:r>
              <a:rPr lang="en-US" sz="1600" dirty="0" err="1" smtClean="0">
                <a:latin typeface="Courier"/>
                <a:cs typeface="Courier"/>
              </a:rPr>
              <a:t>i</a:t>
            </a:r>
            <a:r>
              <a:rPr lang="en-US" sz="1600" dirty="0" smtClean="0">
                <a:latin typeface="Courier"/>
                <a:cs typeface="Courier"/>
              </a:rPr>
              <a:t>) {</a:t>
            </a:r>
          </a:p>
          <a:p>
            <a:r>
              <a:rPr lang="en-US" sz="1600" dirty="0" smtClean="0">
                <a:latin typeface="Courier"/>
                <a:cs typeface="Courier"/>
              </a:rPr>
              <a:t>    </a:t>
            </a:r>
            <a:r>
              <a:rPr lang="en-US" sz="1600" dirty="0" err="1" smtClean="0">
                <a:latin typeface="Courier"/>
                <a:cs typeface="Courier"/>
              </a:rPr>
              <a:t>if(opCounter.find(i</a:t>
            </a:r>
            <a:r>
              <a:rPr lang="en-US" sz="1600" dirty="0" smtClean="0">
                <a:latin typeface="Courier"/>
                <a:cs typeface="Courier"/>
              </a:rPr>
              <a:t>-&gt;</a:t>
            </a:r>
            <a:r>
              <a:rPr lang="en-US" sz="1600" dirty="0" err="1" smtClean="0">
                <a:latin typeface="Courier"/>
                <a:cs typeface="Courier"/>
              </a:rPr>
              <a:t>getOpcodeName</a:t>
            </a:r>
            <a:r>
              <a:rPr lang="en-US" sz="1600" dirty="0" smtClean="0">
                <a:latin typeface="Courier"/>
                <a:cs typeface="Courier"/>
              </a:rPr>
              <a:t>()) == </a:t>
            </a:r>
            <a:r>
              <a:rPr lang="en-US" sz="1600" dirty="0" err="1" smtClean="0">
                <a:latin typeface="Courier"/>
                <a:cs typeface="Courier"/>
              </a:rPr>
              <a:t>opCounter.end</a:t>
            </a:r>
            <a:r>
              <a:rPr lang="en-US" sz="1600" dirty="0" smtClean="0">
                <a:latin typeface="Courier"/>
                <a:cs typeface="Courier"/>
              </a:rPr>
              <a:t>()) {</a:t>
            </a:r>
          </a:p>
          <a:p>
            <a:r>
              <a:rPr lang="en-US" sz="1600" dirty="0" smtClean="0">
                <a:latin typeface="Courier"/>
                <a:cs typeface="Courier"/>
              </a:rPr>
              <a:t>      </a:t>
            </a:r>
            <a:r>
              <a:rPr lang="en-US" sz="1600" dirty="0" err="1" smtClean="0">
                <a:latin typeface="Courier"/>
                <a:cs typeface="Courier"/>
              </a:rPr>
              <a:t>opCounter[i</a:t>
            </a:r>
            <a:r>
              <a:rPr lang="en-US" sz="1600" dirty="0" smtClean="0">
                <a:latin typeface="Courier"/>
                <a:cs typeface="Courier"/>
              </a:rPr>
              <a:t>-&gt;</a:t>
            </a:r>
            <a:r>
              <a:rPr lang="en-US" sz="1600" dirty="0" err="1" smtClean="0">
                <a:latin typeface="Courier"/>
                <a:cs typeface="Courier"/>
              </a:rPr>
              <a:t>getOpcodeName</a:t>
            </a:r>
            <a:r>
              <a:rPr lang="en-US" sz="1600" dirty="0" smtClean="0">
                <a:latin typeface="Courier"/>
                <a:cs typeface="Courier"/>
              </a:rPr>
              <a:t>()] = 1;</a:t>
            </a:r>
          </a:p>
          <a:p>
            <a:r>
              <a:rPr lang="en-US" sz="1600" dirty="0" smtClean="0">
                <a:latin typeface="Courier"/>
                <a:cs typeface="Courier"/>
              </a:rPr>
              <a:t>    } else {</a:t>
            </a:r>
          </a:p>
          <a:p>
            <a:r>
              <a:rPr lang="en-US" sz="1600" dirty="0" smtClean="0">
                <a:latin typeface="Courier"/>
                <a:cs typeface="Courier"/>
              </a:rPr>
              <a:t>      </a:t>
            </a:r>
            <a:r>
              <a:rPr lang="en-US" sz="1600" dirty="0" err="1" smtClean="0">
                <a:latin typeface="Courier"/>
                <a:cs typeface="Courier"/>
              </a:rPr>
              <a:t>opCounter[i</a:t>
            </a:r>
            <a:r>
              <a:rPr lang="en-US" sz="1600" dirty="0" smtClean="0">
                <a:latin typeface="Courier"/>
                <a:cs typeface="Courier"/>
              </a:rPr>
              <a:t>-&gt;</a:t>
            </a:r>
            <a:r>
              <a:rPr lang="en-US" sz="1600" dirty="0" err="1" smtClean="0">
                <a:latin typeface="Courier"/>
                <a:cs typeface="Courier"/>
              </a:rPr>
              <a:t>getOpcodeName</a:t>
            </a:r>
            <a:r>
              <a:rPr lang="en-US" sz="1600" dirty="0" smtClean="0">
                <a:latin typeface="Courier"/>
                <a:cs typeface="Courier"/>
              </a:rPr>
              <a:t>()] += 1;</a:t>
            </a:r>
          </a:p>
          <a:p>
            <a:r>
              <a:rPr lang="en-US" sz="1600" dirty="0" smtClean="0">
                <a:latin typeface="Courier"/>
                <a:cs typeface="Courier"/>
              </a:rPr>
              <a:t>    }</a:t>
            </a:r>
          </a:p>
          <a:p>
            <a:r>
              <a:rPr lang="en-US" sz="1600" dirty="0" smtClean="0">
                <a:latin typeface="Courier"/>
                <a:cs typeface="Courier"/>
              </a:rPr>
              <a:t>  }</a:t>
            </a:r>
          </a:p>
          <a:p>
            <a:r>
              <a:rPr lang="en-US" sz="1600" dirty="0" smtClean="0">
                <a:latin typeface="Courier"/>
                <a:cs typeface="Courier"/>
              </a:rPr>
              <a:t>}</a:t>
            </a:r>
            <a:endParaRPr lang="en-US" sz="1600" dirty="0"/>
          </a:p>
        </p:txBody>
      </p:sp>
      <p:sp>
        <p:nvSpPr>
          <p:cNvPr id="5" name="TextBox 4"/>
          <p:cNvSpPr txBox="1"/>
          <p:nvPr/>
        </p:nvSpPr>
        <p:spPr>
          <a:xfrm>
            <a:off x="3115450" y="3489136"/>
            <a:ext cx="6028550" cy="2146742"/>
          </a:xfrm>
          <a:prstGeom prst="rect">
            <a:avLst/>
          </a:prstGeom>
          <a:noFill/>
        </p:spPr>
        <p:txBody>
          <a:bodyPr wrap="square" rtlCol="0">
            <a:spAutoFit/>
          </a:bodyPr>
          <a:lstStyle/>
          <a:p>
            <a:pPr>
              <a:lnSpc>
                <a:spcPct val="150000"/>
              </a:lnSpc>
            </a:pPr>
            <a:r>
              <a:rPr lang="en-US" dirty="0" smtClean="0"/>
              <a:t>We go over LLVM data structures through </a:t>
            </a:r>
            <a:r>
              <a:rPr lang="en-US" dirty="0" err="1" smtClean="0"/>
              <a:t>iterators</a:t>
            </a:r>
            <a:r>
              <a:rPr lang="en-US" dirty="0" smtClean="0"/>
              <a:t>.</a:t>
            </a:r>
          </a:p>
          <a:p>
            <a:pPr>
              <a:lnSpc>
                <a:spcPct val="150000"/>
              </a:lnSpc>
              <a:buFontTx/>
              <a:buChar char="•"/>
            </a:pPr>
            <a:r>
              <a:rPr lang="en-US" dirty="0" smtClean="0"/>
              <a:t> An </a:t>
            </a:r>
            <a:r>
              <a:rPr lang="en-US" b="1" dirty="0" err="1" smtClean="0">
                <a:solidFill>
                  <a:srgbClr val="FF6600"/>
                </a:solidFill>
              </a:rPr>
              <a:t>iterator</a:t>
            </a:r>
            <a:r>
              <a:rPr lang="en-US" b="1" dirty="0" smtClean="0">
                <a:solidFill>
                  <a:srgbClr val="FF6600"/>
                </a:solidFill>
              </a:rPr>
              <a:t> over a Module</a:t>
            </a:r>
            <a:r>
              <a:rPr lang="en-US" dirty="0" smtClean="0"/>
              <a:t> gives us a list of Functions.</a:t>
            </a:r>
          </a:p>
          <a:p>
            <a:pPr>
              <a:lnSpc>
                <a:spcPct val="150000"/>
              </a:lnSpc>
              <a:buFontTx/>
              <a:buChar char="•"/>
            </a:pPr>
            <a:r>
              <a:rPr lang="en-US" dirty="0" smtClean="0"/>
              <a:t> An </a:t>
            </a:r>
            <a:r>
              <a:rPr lang="en-US" b="1" dirty="0" err="1" smtClean="0">
                <a:solidFill>
                  <a:srgbClr val="0000FF"/>
                </a:solidFill>
              </a:rPr>
              <a:t>iterator</a:t>
            </a:r>
            <a:r>
              <a:rPr lang="en-US" b="1" dirty="0" smtClean="0">
                <a:solidFill>
                  <a:srgbClr val="0000FF"/>
                </a:solidFill>
              </a:rPr>
              <a:t> over a Function</a:t>
            </a:r>
            <a:r>
              <a:rPr lang="en-US" dirty="0" smtClean="0"/>
              <a:t> gives us a list of basic blocks.</a:t>
            </a:r>
          </a:p>
          <a:p>
            <a:pPr>
              <a:lnSpc>
                <a:spcPct val="150000"/>
              </a:lnSpc>
              <a:buFontTx/>
              <a:buChar char="•"/>
            </a:pPr>
            <a:r>
              <a:rPr lang="en-US" dirty="0" smtClean="0"/>
              <a:t> An </a:t>
            </a:r>
            <a:r>
              <a:rPr lang="en-US" b="1" dirty="0" err="1" smtClean="0">
                <a:solidFill>
                  <a:srgbClr val="008000"/>
                </a:solidFill>
              </a:rPr>
              <a:t>iterator</a:t>
            </a:r>
            <a:r>
              <a:rPr lang="en-US" b="1" dirty="0" smtClean="0">
                <a:solidFill>
                  <a:srgbClr val="008000"/>
                </a:solidFill>
              </a:rPr>
              <a:t> over a Block</a:t>
            </a:r>
            <a:r>
              <a:rPr lang="en-US" dirty="0" smtClean="0"/>
              <a:t> gives us a list of instructions.</a:t>
            </a:r>
          </a:p>
          <a:p>
            <a:pPr>
              <a:lnSpc>
                <a:spcPct val="150000"/>
              </a:lnSpc>
              <a:buFontTx/>
              <a:buChar char="•"/>
            </a:pPr>
            <a:r>
              <a:rPr lang="en-US" dirty="0" smtClean="0"/>
              <a:t> And we can </a:t>
            </a:r>
            <a:r>
              <a:rPr lang="en-US" b="1" dirty="0" smtClean="0">
                <a:solidFill>
                  <a:srgbClr val="FF0000"/>
                </a:solidFill>
              </a:rPr>
              <a:t>iterate over the operands</a:t>
            </a:r>
            <a:r>
              <a:rPr lang="en-US" dirty="0" smtClean="0"/>
              <a:t> of the instruction too.</a:t>
            </a:r>
            <a:endParaRPr lang="en-US" dirty="0"/>
          </a:p>
        </p:txBody>
      </p:sp>
      <p:sp>
        <p:nvSpPr>
          <p:cNvPr id="6" name="TextBox 5"/>
          <p:cNvSpPr txBox="1"/>
          <p:nvPr/>
        </p:nvSpPr>
        <p:spPr>
          <a:xfrm>
            <a:off x="2" y="6519446"/>
            <a:ext cx="9143999" cy="338554"/>
          </a:xfrm>
          <a:prstGeom prst="rect">
            <a:avLst/>
          </a:prstGeom>
          <a:noFill/>
        </p:spPr>
        <p:txBody>
          <a:bodyPr wrap="square" rtlCol="0">
            <a:spAutoFit/>
          </a:bodyPr>
          <a:lstStyle/>
          <a:p>
            <a:r>
              <a:rPr lang="en-US" sz="1600" dirty="0" smtClean="0">
                <a:latin typeface="Courier"/>
                <a:cs typeface="Courier"/>
              </a:rPr>
              <a:t>for (</a:t>
            </a:r>
            <a:r>
              <a:rPr lang="en-US" sz="1600" b="1" dirty="0" err="1" smtClean="0">
                <a:solidFill>
                  <a:srgbClr val="FF0000"/>
                </a:solidFill>
                <a:latin typeface="Courier"/>
                <a:cs typeface="Courier"/>
              </a:rPr>
              <a:t>User::op_iterator</a:t>
            </a:r>
            <a:r>
              <a:rPr lang="en-US" sz="1600" dirty="0" smtClean="0">
                <a:latin typeface="Courier"/>
                <a:cs typeface="Courier"/>
              </a:rPr>
              <a:t> O = </a:t>
            </a:r>
            <a:r>
              <a:rPr lang="en-US" sz="1600" dirty="0" err="1" smtClean="0">
                <a:latin typeface="Courier"/>
                <a:cs typeface="Courier"/>
              </a:rPr>
              <a:t>I.op_begin</a:t>
            </a:r>
            <a:r>
              <a:rPr lang="en-US" sz="1600" dirty="0" smtClean="0">
                <a:latin typeface="Courier"/>
                <a:cs typeface="Courier"/>
              </a:rPr>
              <a:t>(), E = </a:t>
            </a:r>
            <a:r>
              <a:rPr lang="en-US" sz="1600" dirty="0" err="1" smtClean="0">
                <a:latin typeface="Courier"/>
                <a:cs typeface="Courier"/>
              </a:rPr>
              <a:t>I.op_end</a:t>
            </a:r>
            <a:r>
              <a:rPr lang="en-US" sz="1600" dirty="0" smtClean="0">
                <a:latin typeface="Courier"/>
                <a:cs typeface="Courier"/>
              </a:rPr>
              <a:t>(); O != E; ++O);</a:t>
            </a:r>
            <a:endParaRPr lang="en-US" sz="1600" dirty="0">
              <a:latin typeface="Courier"/>
              <a:cs typeface="Courier"/>
            </a:endParaRPr>
          </a:p>
        </p:txBody>
      </p:sp>
      <p:sp>
        <p:nvSpPr>
          <p:cNvPr id="7" name="TextBox 6"/>
          <p:cNvSpPr txBox="1"/>
          <p:nvPr/>
        </p:nvSpPr>
        <p:spPr>
          <a:xfrm>
            <a:off x="2" y="6013565"/>
            <a:ext cx="7941898" cy="338554"/>
          </a:xfrm>
          <a:prstGeom prst="rect">
            <a:avLst/>
          </a:prstGeom>
          <a:noFill/>
        </p:spPr>
        <p:txBody>
          <a:bodyPr wrap="none" rtlCol="0">
            <a:spAutoFit/>
          </a:bodyPr>
          <a:lstStyle/>
          <a:p>
            <a:r>
              <a:rPr lang="en-US" sz="1600" dirty="0" smtClean="0">
                <a:latin typeface="Courier"/>
                <a:cs typeface="Courier"/>
              </a:rPr>
              <a:t>for (</a:t>
            </a:r>
            <a:r>
              <a:rPr lang="en-US" sz="1600" b="1" dirty="0" err="1" smtClean="0">
                <a:solidFill>
                  <a:srgbClr val="FF6600"/>
                </a:solidFill>
                <a:latin typeface="Courier"/>
                <a:cs typeface="Courier"/>
              </a:rPr>
              <a:t>Module::iterator</a:t>
            </a:r>
            <a:r>
              <a:rPr lang="en-US" sz="1600" dirty="0" smtClean="0">
                <a:latin typeface="Courier"/>
                <a:cs typeface="Courier"/>
              </a:rPr>
              <a:t> F = </a:t>
            </a:r>
            <a:r>
              <a:rPr lang="en-US" sz="1600" dirty="0" err="1" smtClean="0">
                <a:latin typeface="Courier"/>
                <a:cs typeface="Courier"/>
              </a:rPr>
              <a:t>M.begin</a:t>
            </a:r>
            <a:r>
              <a:rPr lang="en-US" sz="1600" dirty="0" smtClean="0">
                <a:latin typeface="Courier"/>
                <a:cs typeface="Courier"/>
              </a:rPr>
              <a:t>(), E = </a:t>
            </a:r>
            <a:r>
              <a:rPr lang="en-US" sz="1600" dirty="0" err="1" smtClean="0">
                <a:latin typeface="Courier"/>
                <a:cs typeface="Courier"/>
              </a:rPr>
              <a:t>M.end</a:t>
            </a:r>
            <a:r>
              <a:rPr lang="en-US" sz="1600" dirty="0" smtClean="0">
                <a:latin typeface="Courier"/>
                <a:cs typeface="Courier"/>
              </a:rPr>
              <a:t>(); F != E; ++F);</a:t>
            </a:r>
            <a:endParaRPr lang="en-US" sz="1600" dirty="0">
              <a:latin typeface="Courier"/>
              <a:cs typeface="Courier"/>
            </a:endParaRPr>
          </a:p>
        </p:txBody>
      </p:sp>
      <p:sp>
        <p:nvSpPr>
          <p:cNvPr id="9" name="Freeform 8"/>
          <p:cNvSpPr/>
          <p:nvPr/>
        </p:nvSpPr>
        <p:spPr>
          <a:xfrm>
            <a:off x="1297813" y="4045132"/>
            <a:ext cx="1883922" cy="2012099"/>
          </a:xfrm>
          <a:custGeom>
            <a:avLst/>
            <a:gdLst>
              <a:gd name="connsiteX0" fmla="*/ 1883922 w 1883922"/>
              <a:gd name="connsiteY0" fmla="*/ 155851 h 2012099"/>
              <a:gd name="connsiteX1" fmla="*/ 962894 w 1883922"/>
              <a:gd name="connsiteY1" fmla="*/ 309375 h 2012099"/>
              <a:gd name="connsiteX2" fmla="*/ 0 w 1883922"/>
              <a:gd name="connsiteY2" fmla="*/ 2012099 h 2012099"/>
            </a:gdLst>
            <a:ahLst/>
            <a:cxnLst>
              <a:cxn ang="0">
                <a:pos x="connsiteX0" y="connsiteY0"/>
              </a:cxn>
              <a:cxn ang="0">
                <a:pos x="connsiteX1" y="connsiteY1"/>
              </a:cxn>
              <a:cxn ang="0">
                <a:pos x="connsiteX2" y="connsiteY2"/>
              </a:cxn>
            </a:cxnLst>
            <a:rect l="l" t="t" r="r" b="b"/>
            <a:pathLst>
              <a:path w="1883922" h="2012099">
                <a:moveTo>
                  <a:pt x="1883922" y="155851"/>
                </a:moveTo>
                <a:cubicBezTo>
                  <a:pt x="1580401" y="77925"/>
                  <a:pt x="1276881" y="0"/>
                  <a:pt x="962894" y="309375"/>
                </a:cubicBezTo>
                <a:cubicBezTo>
                  <a:pt x="648907" y="618750"/>
                  <a:pt x="0" y="2012099"/>
                  <a:pt x="0" y="2012099"/>
                </a:cubicBezTo>
              </a:path>
            </a:pathLst>
          </a:custGeom>
          <a:ln>
            <a:solidFill>
              <a:srgbClr val="FF6600"/>
            </a:solidFill>
            <a:prstDash val="sysDot"/>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767524" y="1814378"/>
            <a:ext cx="2414211" cy="2791351"/>
          </a:xfrm>
          <a:custGeom>
            <a:avLst/>
            <a:gdLst>
              <a:gd name="connsiteX0" fmla="*/ 2414211 w 2414211"/>
              <a:gd name="connsiteY0" fmla="*/ 2791351 h 2791351"/>
              <a:gd name="connsiteX1" fmla="*/ 1883922 w 2414211"/>
              <a:gd name="connsiteY1" fmla="*/ 2540129 h 2791351"/>
              <a:gd name="connsiteX2" fmla="*/ 1269903 w 2414211"/>
              <a:gd name="connsiteY2" fmla="*/ 2149340 h 2791351"/>
              <a:gd name="connsiteX3" fmla="*/ 530289 w 2414211"/>
              <a:gd name="connsiteY3" fmla="*/ 1395675 h 2791351"/>
              <a:gd name="connsiteX4" fmla="*/ 111640 w 2414211"/>
              <a:gd name="connsiteY4" fmla="*/ 600140 h 2791351"/>
              <a:gd name="connsiteX5" fmla="*/ 0 w 2414211"/>
              <a:gd name="connsiteY5" fmla="*/ 0 h 2791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14211" h="2791351">
                <a:moveTo>
                  <a:pt x="2414211" y="2791351"/>
                </a:moveTo>
                <a:cubicBezTo>
                  <a:pt x="2244425" y="2719241"/>
                  <a:pt x="2074640" y="2647131"/>
                  <a:pt x="1883922" y="2540129"/>
                </a:cubicBezTo>
                <a:cubicBezTo>
                  <a:pt x="1693204" y="2433127"/>
                  <a:pt x="1495508" y="2340082"/>
                  <a:pt x="1269903" y="2149340"/>
                </a:cubicBezTo>
                <a:cubicBezTo>
                  <a:pt x="1044298" y="1958598"/>
                  <a:pt x="723333" y="1653875"/>
                  <a:pt x="530289" y="1395675"/>
                </a:cubicBezTo>
                <a:cubicBezTo>
                  <a:pt x="337245" y="1137475"/>
                  <a:pt x="200022" y="832753"/>
                  <a:pt x="111640" y="600140"/>
                </a:cubicBezTo>
                <a:cubicBezTo>
                  <a:pt x="23259" y="367528"/>
                  <a:pt x="0" y="0"/>
                  <a:pt x="0" y="0"/>
                </a:cubicBezTo>
              </a:path>
            </a:pathLst>
          </a:custGeom>
          <a:ln>
            <a:solidFill>
              <a:srgbClr val="0000FF"/>
            </a:solidFill>
            <a:prstDash val="sysDot"/>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a:off x="1451318" y="2121427"/>
            <a:ext cx="1716462" cy="2944875"/>
          </a:xfrm>
          <a:custGeom>
            <a:avLst/>
            <a:gdLst>
              <a:gd name="connsiteX0" fmla="*/ 1716462 w 1716462"/>
              <a:gd name="connsiteY0" fmla="*/ 2903004 h 2944875"/>
              <a:gd name="connsiteX1" fmla="*/ 1186173 w 1716462"/>
              <a:gd name="connsiteY1" fmla="*/ 2707610 h 2944875"/>
              <a:gd name="connsiteX2" fmla="*/ 781479 w 1716462"/>
              <a:gd name="connsiteY2" fmla="*/ 1479416 h 2944875"/>
              <a:gd name="connsiteX3" fmla="*/ 0 w 1716462"/>
              <a:gd name="connsiteY3" fmla="*/ 0 h 2944875"/>
            </a:gdLst>
            <a:ahLst/>
            <a:cxnLst>
              <a:cxn ang="0">
                <a:pos x="connsiteX0" y="connsiteY0"/>
              </a:cxn>
              <a:cxn ang="0">
                <a:pos x="connsiteX1" y="connsiteY1"/>
              </a:cxn>
              <a:cxn ang="0">
                <a:pos x="connsiteX2" y="connsiteY2"/>
              </a:cxn>
              <a:cxn ang="0">
                <a:pos x="connsiteX3" y="connsiteY3"/>
              </a:cxn>
            </a:cxnLst>
            <a:rect l="l" t="t" r="r" b="b"/>
            <a:pathLst>
              <a:path w="1716462" h="2944875">
                <a:moveTo>
                  <a:pt x="1716462" y="2903004"/>
                </a:moveTo>
                <a:cubicBezTo>
                  <a:pt x="1529232" y="2923939"/>
                  <a:pt x="1342003" y="2944875"/>
                  <a:pt x="1186173" y="2707610"/>
                </a:cubicBezTo>
                <a:cubicBezTo>
                  <a:pt x="1030343" y="2470345"/>
                  <a:pt x="979175" y="1930684"/>
                  <a:pt x="781479" y="1479416"/>
                </a:cubicBezTo>
                <a:cubicBezTo>
                  <a:pt x="583784" y="1028148"/>
                  <a:pt x="0" y="0"/>
                  <a:pt x="0" y="0"/>
                </a:cubicBezTo>
              </a:path>
            </a:pathLst>
          </a:custGeom>
          <a:ln>
            <a:solidFill>
              <a:srgbClr val="008000"/>
            </a:solidFill>
            <a:prstDash val="sysDot"/>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2456076" y="5526875"/>
            <a:ext cx="739614" cy="1032799"/>
          </a:xfrm>
          <a:custGeom>
            <a:avLst/>
            <a:gdLst>
              <a:gd name="connsiteX0" fmla="*/ 739614 w 739614"/>
              <a:gd name="connsiteY0" fmla="*/ 0 h 1032799"/>
              <a:gd name="connsiteX1" fmla="*/ 293055 w 739614"/>
              <a:gd name="connsiteY1" fmla="*/ 432659 h 1032799"/>
              <a:gd name="connsiteX2" fmla="*/ 251190 w 739614"/>
              <a:gd name="connsiteY2" fmla="*/ 823448 h 1032799"/>
              <a:gd name="connsiteX3" fmla="*/ 0 w 739614"/>
              <a:gd name="connsiteY3" fmla="*/ 1032799 h 1032799"/>
            </a:gdLst>
            <a:ahLst/>
            <a:cxnLst>
              <a:cxn ang="0">
                <a:pos x="connsiteX0" y="connsiteY0"/>
              </a:cxn>
              <a:cxn ang="0">
                <a:pos x="connsiteX1" y="connsiteY1"/>
              </a:cxn>
              <a:cxn ang="0">
                <a:pos x="connsiteX2" y="connsiteY2"/>
              </a:cxn>
              <a:cxn ang="0">
                <a:pos x="connsiteX3" y="connsiteY3"/>
              </a:cxn>
            </a:cxnLst>
            <a:rect l="l" t="t" r="r" b="b"/>
            <a:pathLst>
              <a:path w="739614" h="1032799">
                <a:moveTo>
                  <a:pt x="739614" y="0"/>
                </a:moveTo>
                <a:cubicBezTo>
                  <a:pt x="557036" y="147709"/>
                  <a:pt x="374459" y="295418"/>
                  <a:pt x="293055" y="432659"/>
                </a:cubicBezTo>
                <a:cubicBezTo>
                  <a:pt x="211651" y="569900"/>
                  <a:pt x="300032" y="723425"/>
                  <a:pt x="251190" y="823448"/>
                </a:cubicBezTo>
                <a:cubicBezTo>
                  <a:pt x="202348" y="923471"/>
                  <a:pt x="0" y="1032799"/>
                  <a:pt x="0" y="1032799"/>
                </a:cubicBezTo>
              </a:path>
            </a:pathLst>
          </a:custGeom>
          <a:ln>
            <a:solidFill>
              <a:srgbClr val="FF0000"/>
            </a:solidFill>
            <a:prstDash val="sysDot"/>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Compiling the Pass</a:t>
            </a:r>
            <a:endParaRPr lang="en-US" dirty="0"/>
          </a:p>
        </p:txBody>
      </p:sp>
      <p:sp>
        <p:nvSpPr>
          <p:cNvPr id="3" name="Content Placeholder 2"/>
          <p:cNvSpPr>
            <a:spLocks noGrp="1"/>
          </p:cNvSpPr>
          <p:nvPr>
            <p:ph idx="1"/>
          </p:nvPr>
        </p:nvSpPr>
        <p:spPr>
          <a:xfrm>
            <a:off x="327321" y="1226339"/>
            <a:ext cx="8041382" cy="727608"/>
          </a:xfrm>
        </p:spPr>
        <p:txBody>
          <a:bodyPr>
            <a:normAutofit/>
          </a:bodyPr>
          <a:lstStyle/>
          <a:p>
            <a:r>
              <a:rPr lang="en-US" dirty="0" smtClean="0"/>
              <a:t>To Compile the pass, we can follow these two steps:</a:t>
            </a:r>
          </a:p>
        </p:txBody>
      </p:sp>
      <p:sp>
        <p:nvSpPr>
          <p:cNvPr id="4" name="Content Placeholder 2"/>
          <p:cNvSpPr txBox="1">
            <a:spLocks/>
          </p:cNvSpPr>
          <p:nvPr/>
        </p:nvSpPr>
        <p:spPr>
          <a:xfrm>
            <a:off x="327321" y="1830699"/>
            <a:ext cx="4536009" cy="3642716"/>
          </a:xfrm>
          <a:prstGeom prst="rect">
            <a:avLst/>
          </a:prstGeom>
        </p:spPr>
        <p:txBody>
          <a:bodyPr vert="horz" lIns="91440" tIns="45720" rIns="91440" bIns="45720" rtlCol="0">
            <a:normAutofit/>
          </a:bodyPr>
          <a:lstStyle/>
          <a:p>
            <a:pPr marL="914400" lvl="1" indent="-457200">
              <a:spcBef>
                <a:spcPct val="20000"/>
              </a:spcBef>
              <a:buFont typeface="+mj-lt"/>
              <a:buAutoNum type="arabicPeriod"/>
              <a:defRPr/>
            </a:pPr>
            <a:r>
              <a:rPr kumimoji="0" lang="en-US" sz="2200" b="0" i="0" u="none" strike="noStrike" kern="1200" cap="none" spc="0" normalizeH="0" baseline="0" noProof="0" dirty="0" smtClean="0">
                <a:ln>
                  <a:noFill/>
                </a:ln>
                <a:solidFill>
                  <a:schemeClr val="tx1"/>
                </a:solidFill>
                <a:effectLst/>
                <a:uLnTx/>
                <a:uFillTx/>
                <a:latin typeface="Calibri"/>
                <a:ea typeface="+mn-ea"/>
                <a:cs typeface="Calibri"/>
              </a:rPr>
              <a:t>We </a:t>
            </a:r>
            <a:r>
              <a:rPr lang="en-US" sz="2200" dirty="0" smtClean="0">
                <a:latin typeface="Calibri"/>
                <a:cs typeface="Calibri"/>
              </a:rPr>
              <a:t>may </a:t>
            </a:r>
            <a:r>
              <a:rPr kumimoji="0" lang="en-US" sz="2200" b="0" i="0" u="none" strike="noStrike" kern="1200" cap="none" spc="0" normalizeH="0" baseline="0" noProof="0" dirty="0" smtClean="0">
                <a:ln>
                  <a:noFill/>
                </a:ln>
                <a:solidFill>
                  <a:schemeClr val="tx1"/>
                </a:solidFill>
                <a:effectLst/>
                <a:uLnTx/>
                <a:uFillTx/>
                <a:latin typeface="Calibri"/>
                <a:ea typeface="+mn-ea"/>
                <a:cs typeface="Calibri"/>
              </a:rPr>
              <a:t>save the pass into</a:t>
            </a:r>
            <a:r>
              <a:rPr kumimoji="0" lang="en-US" altLang="ja-JP" sz="2200" b="0" i="0" u="none" strike="noStrike" kern="1200" cap="none" spc="0" normalizeH="0" baseline="30000" noProof="0" dirty="0" smtClean="0">
                <a:ln>
                  <a:noFill/>
                </a:ln>
                <a:solidFill>
                  <a:schemeClr val="tx1"/>
                </a:solidFill>
                <a:effectLst/>
                <a:uLnTx/>
                <a:uFillTx/>
                <a:latin typeface="Calibri"/>
                <a:ea typeface="+mn-ea"/>
                <a:cs typeface="Calibri"/>
              </a:rPr>
              <a:t>♡</a:t>
            </a:r>
            <a:r>
              <a:rPr kumimoji="0" lang="en-US" sz="2200" b="0" i="0" u="none" strike="noStrike" kern="1200" cap="none" spc="0" normalizeH="0" baseline="0" noProof="0" dirty="0" smtClean="0">
                <a:ln>
                  <a:noFill/>
                </a:ln>
                <a:solidFill>
                  <a:schemeClr val="tx1"/>
                </a:solidFill>
                <a:effectLst/>
                <a:uLnTx/>
                <a:uFillTx/>
                <a:latin typeface="Calibri"/>
                <a:ea typeface="+mn-ea"/>
                <a:cs typeface="Calibri"/>
              </a:rPr>
              <a:t> </a:t>
            </a:r>
            <a:r>
              <a:rPr kumimoji="0" lang="en-US" sz="2200" b="0" i="0" u="none" strike="noStrike" kern="1200" cap="none" spc="0" normalizeH="0" baseline="0" noProof="0" dirty="0" err="1" smtClean="0">
                <a:ln>
                  <a:noFill/>
                </a:ln>
                <a:solidFill>
                  <a:schemeClr val="tx1"/>
                </a:solidFill>
                <a:effectLst/>
                <a:uLnTx/>
                <a:uFillTx/>
                <a:latin typeface="Courier"/>
                <a:ea typeface="+mn-ea"/>
                <a:cs typeface="Courier"/>
              </a:rPr>
              <a:t>llvm/lib/Transforms/DirectoryName</a:t>
            </a:r>
            <a:r>
              <a:rPr kumimoji="0" lang="en-US" sz="2200" b="0" i="0" u="none" strike="noStrike" kern="1200" cap="none" spc="0" normalizeH="0" baseline="0" noProof="0" dirty="0" smtClean="0">
                <a:ln>
                  <a:noFill/>
                </a:ln>
                <a:solidFill>
                  <a:schemeClr val="tx1"/>
                </a:solidFill>
                <a:effectLst/>
                <a:uLnTx/>
                <a:uFillTx/>
                <a:latin typeface="Calibri"/>
                <a:ea typeface="+mn-ea"/>
                <a:cs typeface="Calibri"/>
              </a:rPr>
              <a:t>, where </a:t>
            </a:r>
            <a:r>
              <a:rPr lang="en-US" sz="2200" dirty="0" err="1" smtClean="0">
                <a:latin typeface="Courier"/>
                <a:cs typeface="Courier"/>
              </a:rPr>
              <a:t>DirectoryName</a:t>
            </a:r>
            <a:r>
              <a:rPr kumimoji="0" lang="en-US" sz="2200" b="0" i="0" u="none" strike="noStrike" kern="1200" cap="none" spc="0" normalizeH="0" baseline="0" noProof="0" dirty="0" smtClean="0">
                <a:ln>
                  <a:noFill/>
                </a:ln>
                <a:solidFill>
                  <a:schemeClr val="tx1"/>
                </a:solidFill>
                <a:effectLst/>
                <a:uLnTx/>
                <a:uFillTx/>
                <a:latin typeface="Calibri"/>
                <a:ea typeface="+mn-ea"/>
                <a:cs typeface="Calibri"/>
              </a:rPr>
              <a:t> can be, for instance, </a:t>
            </a:r>
            <a:r>
              <a:rPr kumimoji="0" lang="en-US" sz="2200" b="0" i="0" u="none" strike="noStrike" kern="1200" cap="none" spc="0" normalizeH="0" baseline="0" noProof="0" dirty="0" err="1" smtClean="0">
                <a:ln>
                  <a:noFill/>
                </a:ln>
                <a:solidFill>
                  <a:schemeClr val="tx1"/>
                </a:solidFill>
                <a:effectLst/>
                <a:uLnTx/>
                <a:uFillTx/>
                <a:latin typeface="Courier"/>
                <a:ea typeface="+mn-ea"/>
                <a:cs typeface="Courier"/>
              </a:rPr>
              <a:t>CountOp</a:t>
            </a:r>
            <a:r>
              <a:rPr kumimoji="0" lang="en-US" sz="2200" b="0" i="0" u="none" strike="noStrike" kern="1200" cap="none" spc="0" normalizeH="0" baseline="0" noProof="0" dirty="0" smtClean="0">
                <a:ln>
                  <a:noFill/>
                </a:ln>
                <a:solidFill>
                  <a:schemeClr val="tx1"/>
                </a:solidFill>
                <a:effectLst/>
                <a:uLnTx/>
                <a:uFillTx/>
                <a:latin typeface="Calibri"/>
                <a:ea typeface="+mn-ea"/>
                <a:cs typeface="Calibri"/>
              </a:rPr>
              <a:t>.</a:t>
            </a:r>
          </a:p>
          <a:p>
            <a:pPr marL="914400" marR="0" lvl="1" indent="-457200" algn="l" defTabSz="457200" rtl="0" eaLnBrk="1" fontAlgn="auto" latinLnBrk="0" hangingPunct="1">
              <a:lnSpc>
                <a:spcPct val="100000"/>
              </a:lnSpc>
              <a:spcBef>
                <a:spcPct val="20000"/>
              </a:spcBef>
              <a:spcAft>
                <a:spcPts val="0"/>
              </a:spcAft>
              <a:buClrTx/>
              <a:buSzTx/>
              <a:buFont typeface="+mj-lt"/>
              <a:buAutoNum type="arabicPeriod"/>
              <a:tabLst/>
              <a:defRPr/>
            </a:pPr>
            <a:endParaRPr kumimoji="0" lang="en-US" sz="2200" b="0" i="0" u="none" strike="noStrike" kern="1200" cap="none" spc="0" normalizeH="0" baseline="0" noProof="0" dirty="0" smtClean="0">
              <a:ln>
                <a:noFill/>
              </a:ln>
              <a:solidFill>
                <a:schemeClr val="tx1"/>
              </a:solidFill>
              <a:effectLst/>
              <a:uLnTx/>
              <a:uFillTx/>
              <a:latin typeface="Calibri"/>
              <a:ea typeface="+mn-ea"/>
              <a:cs typeface="Calibri"/>
            </a:endParaRPr>
          </a:p>
          <a:p>
            <a:pPr marL="914400" marR="0" lvl="1" indent="-457200" algn="l" defTabSz="457200" rtl="0" eaLnBrk="1" fontAlgn="auto" latinLnBrk="0" hangingPunct="1">
              <a:lnSpc>
                <a:spcPct val="100000"/>
              </a:lnSpc>
              <a:spcBef>
                <a:spcPct val="20000"/>
              </a:spcBef>
              <a:spcAft>
                <a:spcPts val="0"/>
              </a:spcAft>
              <a:buClrTx/>
              <a:buSzTx/>
              <a:buFont typeface="+mj-lt"/>
              <a:buAutoNum type="arabicPeriod"/>
              <a:tabLst/>
              <a:defRPr/>
            </a:pPr>
            <a:r>
              <a:rPr kumimoji="0" lang="en-US" sz="2200" b="0" i="0" u="none" strike="noStrike" kern="1200" cap="none" spc="0" normalizeH="0" baseline="0" noProof="0" dirty="0" smtClean="0">
                <a:ln>
                  <a:noFill/>
                </a:ln>
                <a:solidFill>
                  <a:schemeClr val="tx1"/>
                </a:solidFill>
                <a:effectLst/>
                <a:uLnTx/>
                <a:uFillTx/>
                <a:latin typeface="Calibri"/>
                <a:ea typeface="+mn-ea"/>
                <a:cs typeface="Calibri"/>
              </a:rPr>
              <a:t>We build a </a:t>
            </a:r>
            <a:r>
              <a:rPr kumimoji="0" lang="en-US" sz="2200" b="0" i="0" u="none" strike="noStrike" kern="1200" cap="none" spc="0" normalizeH="0" baseline="0" noProof="0" dirty="0" err="1" smtClean="0">
                <a:ln>
                  <a:noFill/>
                </a:ln>
                <a:solidFill>
                  <a:schemeClr val="tx1"/>
                </a:solidFill>
                <a:effectLst/>
                <a:uLnTx/>
                <a:uFillTx/>
                <a:latin typeface="Calibri"/>
                <a:ea typeface="+mn-ea"/>
                <a:cs typeface="Calibri"/>
              </a:rPr>
              <a:t>Makefile</a:t>
            </a:r>
            <a:r>
              <a:rPr kumimoji="0" lang="en-US" sz="2200" b="0" i="0" u="none" strike="noStrike" kern="1200" cap="none" spc="0" normalizeH="0" baseline="0" noProof="0" dirty="0" smtClean="0">
                <a:ln>
                  <a:noFill/>
                </a:ln>
                <a:solidFill>
                  <a:schemeClr val="tx1"/>
                </a:solidFill>
                <a:effectLst/>
                <a:uLnTx/>
                <a:uFillTx/>
                <a:latin typeface="Calibri"/>
                <a:ea typeface="+mn-ea"/>
                <a:cs typeface="Calibri"/>
              </a:rPr>
              <a:t> for the project. If we invoke the LLVM standard </a:t>
            </a:r>
            <a:r>
              <a:rPr kumimoji="0" lang="en-US" sz="2200" b="0" i="0" u="none" strike="noStrike" kern="1200" cap="none" spc="0" normalizeH="0" baseline="0" noProof="0" dirty="0" err="1" smtClean="0">
                <a:ln>
                  <a:noFill/>
                </a:ln>
                <a:solidFill>
                  <a:schemeClr val="tx1"/>
                </a:solidFill>
                <a:effectLst/>
                <a:uLnTx/>
                <a:uFillTx/>
                <a:latin typeface="Calibri"/>
                <a:ea typeface="+mn-ea"/>
                <a:cs typeface="Calibri"/>
              </a:rPr>
              <a:t>Makefile</a:t>
            </a:r>
            <a:r>
              <a:rPr kumimoji="0" lang="en-US" sz="2200" b="0" i="0" u="none" strike="noStrike" kern="1200" cap="none" spc="0" normalizeH="0" baseline="0" noProof="0" dirty="0" smtClean="0">
                <a:ln>
                  <a:noFill/>
                </a:ln>
                <a:solidFill>
                  <a:schemeClr val="tx1"/>
                </a:solidFill>
                <a:effectLst/>
                <a:uLnTx/>
                <a:uFillTx/>
                <a:latin typeface="Calibri"/>
                <a:ea typeface="+mn-ea"/>
                <a:cs typeface="Calibri"/>
              </a:rPr>
              <a:t>, we save some time.</a:t>
            </a:r>
            <a:endParaRPr kumimoji="0" lang="en-US" sz="2200" b="0" i="0" u="none" strike="noStrike" kern="1200" cap="none" spc="0" normalizeH="0" baseline="0" noProof="0" dirty="0">
              <a:ln>
                <a:noFill/>
              </a:ln>
              <a:solidFill>
                <a:schemeClr val="tx1"/>
              </a:solidFill>
              <a:effectLst/>
              <a:uLnTx/>
              <a:uFillTx/>
              <a:latin typeface="Calibri"/>
              <a:ea typeface="+mn-ea"/>
              <a:cs typeface="Calibri"/>
            </a:endParaRPr>
          </a:p>
        </p:txBody>
      </p:sp>
      <p:sp>
        <p:nvSpPr>
          <p:cNvPr id="5" name="TextBox 4"/>
          <p:cNvSpPr txBox="1"/>
          <p:nvPr/>
        </p:nvSpPr>
        <p:spPr>
          <a:xfrm>
            <a:off x="4964352" y="1830699"/>
            <a:ext cx="3866826" cy="3693319"/>
          </a:xfrm>
          <a:prstGeom prst="rect">
            <a:avLst/>
          </a:prstGeom>
          <a:noFill/>
          <a:ln>
            <a:solidFill>
              <a:schemeClr val="tx1">
                <a:lumMod val="50000"/>
                <a:lumOff val="50000"/>
              </a:schemeClr>
            </a:solidFill>
          </a:ln>
        </p:spPr>
        <p:txBody>
          <a:bodyPr wrap="none" rtlCol="0">
            <a:spAutoFit/>
          </a:bodyPr>
          <a:lstStyle/>
          <a:p>
            <a:r>
              <a:rPr lang="en-US" dirty="0" smtClean="0">
                <a:solidFill>
                  <a:schemeClr val="tx1">
                    <a:lumMod val="50000"/>
                    <a:lumOff val="50000"/>
                  </a:schemeClr>
                </a:solidFill>
              </a:rPr>
              <a:t># Path to top level of LLVM hierarchy</a:t>
            </a:r>
          </a:p>
          <a:p>
            <a:r>
              <a:rPr lang="en-US" dirty="0" smtClean="0"/>
              <a:t>LEVEL = ../../..</a:t>
            </a:r>
          </a:p>
          <a:p>
            <a:endParaRPr lang="en-US" dirty="0" smtClean="0"/>
          </a:p>
          <a:p>
            <a:r>
              <a:rPr lang="en-US" dirty="0" smtClean="0">
                <a:solidFill>
                  <a:schemeClr val="tx1">
                    <a:lumMod val="50000"/>
                    <a:lumOff val="50000"/>
                  </a:schemeClr>
                </a:solidFill>
              </a:rPr>
              <a:t># Name of the library to build</a:t>
            </a:r>
          </a:p>
          <a:p>
            <a:r>
              <a:rPr lang="en-US" dirty="0" smtClean="0"/>
              <a:t>LIBRARYNAME = </a:t>
            </a:r>
            <a:r>
              <a:rPr lang="en-US" dirty="0" err="1" smtClean="0"/>
              <a:t>CountOp</a:t>
            </a:r>
            <a:endParaRPr lang="en-US" dirty="0" smtClean="0"/>
          </a:p>
          <a:p>
            <a:endParaRPr lang="en-US" dirty="0" smtClean="0"/>
          </a:p>
          <a:p>
            <a:r>
              <a:rPr lang="en-US" dirty="0" smtClean="0">
                <a:solidFill>
                  <a:schemeClr val="tx1">
                    <a:lumMod val="50000"/>
                    <a:lumOff val="50000"/>
                  </a:schemeClr>
                </a:solidFill>
              </a:rPr>
              <a:t># Make the shared library become a</a:t>
            </a:r>
          </a:p>
          <a:p>
            <a:r>
              <a:rPr lang="en-US" dirty="0" smtClean="0">
                <a:solidFill>
                  <a:schemeClr val="tx1">
                    <a:lumMod val="50000"/>
                    <a:lumOff val="50000"/>
                  </a:schemeClr>
                </a:solidFill>
              </a:rPr>
              <a:t># loadable module so the tools can </a:t>
            </a:r>
          </a:p>
          <a:p>
            <a:r>
              <a:rPr lang="en-US" dirty="0" smtClean="0">
                <a:solidFill>
                  <a:schemeClr val="tx1">
                    <a:lumMod val="50000"/>
                    <a:lumOff val="50000"/>
                  </a:schemeClr>
                </a:solidFill>
              </a:rPr>
              <a:t># </a:t>
            </a:r>
            <a:r>
              <a:rPr lang="en-US" dirty="0" err="1" smtClean="0">
                <a:solidFill>
                  <a:schemeClr val="tx1">
                    <a:lumMod val="50000"/>
                    <a:lumOff val="50000"/>
                  </a:schemeClr>
                </a:solidFill>
              </a:rPr>
              <a:t>dlopen/dlsym</a:t>
            </a:r>
            <a:r>
              <a:rPr lang="en-US" dirty="0" smtClean="0">
                <a:solidFill>
                  <a:schemeClr val="tx1">
                    <a:lumMod val="50000"/>
                    <a:lumOff val="50000"/>
                  </a:schemeClr>
                </a:solidFill>
              </a:rPr>
              <a:t> on the resulting library.</a:t>
            </a:r>
          </a:p>
          <a:p>
            <a:r>
              <a:rPr lang="en-US" dirty="0" smtClean="0"/>
              <a:t>LOADABLE_MODULE = 1</a:t>
            </a:r>
          </a:p>
          <a:p>
            <a:endParaRPr lang="en-US" dirty="0" smtClean="0"/>
          </a:p>
          <a:p>
            <a:r>
              <a:rPr lang="en-US" dirty="0" smtClean="0">
                <a:solidFill>
                  <a:schemeClr val="tx1">
                    <a:lumMod val="50000"/>
                    <a:lumOff val="50000"/>
                  </a:schemeClr>
                </a:solidFill>
              </a:rPr>
              <a:t># Include the </a:t>
            </a:r>
            <a:r>
              <a:rPr lang="en-US" dirty="0" err="1" smtClean="0">
                <a:solidFill>
                  <a:schemeClr val="tx1">
                    <a:lumMod val="50000"/>
                    <a:lumOff val="50000"/>
                  </a:schemeClr>
                </a:solidFill>
              </a:rPr>
              <a:t>makefile</a:t>
            </a:r>
            <a:r>
              <a:rPr lang="en-US" dirty="0" smtClean="0">
                <a:solidFill>
                  <a:schemeClr val="tx1">
                    <a:lumMod val="50000"/>
                    <a:lumOff val="50000"/>
                  </a:schemeClr>
                </a:solidFill>
              </a:rPr>
              <a:t> implementation</a:t>
            </a:r>
          </a:p>
          <a:p>
            <a:r>
              <a:rPr lang="en-US" dirty="0" smtClean="0"/>
              <a:t>include $(LEVEL)/</a:t>
            </a:r>
            <a:r>
              <a:rPr lang="en-US" dirty="0" err="1" smtClean="0"/>
              <a:t>Makefile.common</a:t>
            </a:r>
            <a:endParaRPr lang="en-US" dirty="0"/>
          </a:p>
        </p:txBody>
      </p:sp>
      <p:sp>
        <p:nvSpPr>
          <p:cNvPr id="6" name="Freeform 5"/>
          <p:cNvSpPr/>
          <p:nvPr/>
        </p:nvSpPr>
        <p:spPr>
          <a:xfrm>
            <a:off x="2302572" y="5038388"/>
            <a:ext cx="2679356" cy="293092"/>
          </a:xfrm>
          <a:custGeom>
            <a:avLst/>
            <a:gdLst>
              <a:gd name="connsiteX0" fmla="*/ 0 w 2679356"/>
              <a:gd name="connsiteY0" fmla="*/ 0 h 293092"/>
              <a:gd name="connsiteX1" fmla="*/ 1102443 w 2679356"/>
              <a:gd name="connsiteY1" fmla="*/ 195395 h 293092"/>
              <a:gd name="connsiteX2" fmla="*/ 2679356 w 2679356"/>
              <a:gd name="connsiteY2" fmla="*/ 293092 h 293092"/>
            </a:gdLst>
            <a:ahLst/>
            <a:cxnLst>
              <a:cxn ang="0">
                <a:pos x="connsiteX0" y="connsiteY0"/>
              </a:cxn>
              <a:cxn ang="0">
                <a:pos x="connsiteX1" y="connsiteY1"/>
              </a:cxn>
              <a:cxn ang="0">
                <a:pos x="connsiteX2" y="connsiteY2"/>
              </a:cxn>
            </a:cxnLst>
            <a:rect l="l" t="t" r="r" b="b"/>
            <a:pathLst>
              <a:path w="2679356" h="293092">
                <a:moveTo>
                  <a:pt x="0" y="0"/>
                </a:moveTo>
                <a:cubicBezTo>
                  <a:pt x="327942" y="73273"/>
                  <a:pt x="655884" y="146546"/>
                  <a:pt x="1102443" y="195395"/>
                </a:cubicBezTo>
                <a:cubicBezTo>
                  <a:pt x="1549002" y="244244"/>
                  <a:pt x="2679356" y="293092"/>
                  <a:pt x="2679356" y="293092"/>
                </a:cubicBezTo>
              </a:path>
            </a:pathLst>
          </a:custGeom>
          <a:ln w="12700">
            <a:solidFill>
              <a:srgbClr val="FF0000"/>
            </a:solidFill>
            <a:prstDash val="sysDot"/>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0" y="6211669"/>
            <a:ext cx="9144000" cy="646331"/>
          </a:xfrm>
          <a:prstGeom prst="rect">
            <a:avLst/>
          </a:prstGeom>
          <a:noFill/>
        </p:spPr>
        <p:txBody>
          <a:bodyPr wrap="square" rtlCol="0">
            <a:spAutoFit/>
          </a:bodyPr>
          <a:lstStyle/>
          <a:p>
            <a:r>
              <a:rPr lang="en-US" altLang="ja-JP" baseline="30000" dirty="0" smtClean="0">
                <a:cs typeface="Calibri"/>
              </a:rPr>
              <a:t>♡</a:t>
            </a:r>
            <a:r>
              <a:rPr lang="en-US" dirty="0" smtClean="0"/>
              <a:t>: Well, given that this pass does not change the source program, we could save it in the Analyses folder. For more info on the LLVM structure, see http://</a:t>
            </a:r>
            <a:r>
              <a:rPr lang="en-US" dirty="0" err="1" smtClean="0"/>
              <a:t>llvm.org/docs/Projects.html</a:t>
            </a:r>
            <a:endParaRPr lang="en-US" dirty="0"/>
          </a:p>
        </p:txBody>
      </p:sp>
      <p:sp>
        <p:nvSpPr>
          <p:cNvPr id="8" name="TextBox 7"/>
          <p:cNvSpPr txBox="1"/>
          <p:nvPr/>
        </p:nvSpPr>
        <p:spPr>
          <a:xfrm>
            <a:off x="8097419" y="0"/>
            <a:ext cx="1046581" cy="307777"/>
          </a:xfrm>
          <a:prstGeom prst="rect">
            <a:avLst/>
          </a:prstGeom>
          <a:noFill/>
        </p:spPr>
        <p:txBody>
          <a:bodyPr wrap="none" rtlCol="0">
            <a:spAutoFit/>
          </a:bodyPr>
          <a:lstStyle/>
          <a:p>
            <a:r>
              <a:rPr lang="en-US" sz="1400" dirty="0" err="1" smtClean="0">
                <a:latin typeface="Courier"/>
                <a:cs typeface="Courier"/>
              </a:rPr>
              <a:t>Makefile</a:t>
            </a:r>
            <a:endParaRPr lang="en-US" sz="1400" dirty="0">
              <a:latin typeface="Courier"/>
              <a:cs typeface="Courier"/>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the Pass</a:t>
            </a:r>
            <a:endParaRPr lang="en-US" dirty="0"/>
          </a:p>
        </p:txBody>
      </p:sp>
      <p:sp>
        <p:nvSpPr>
          <p:cNvPr id="3" name="Content Placeholder 2"/>
          <p:cNvSpPr>
            <a:spLocks noGrp="1"/>
          </p:cNvSpPr>
          <p:nvPr>
            <p:ph idx="1"/>
          </p:nvPr>
        </p:nvSpPr>
        <p:spPr>
          <a:xfrm>
            <a:off x="457200" y="1226338"/>
            <a:ext cx="8229600" cy="1255535"/>
          </a:xfrm>
        </p:spPr>
        <p:txBody>
          <a:bodyPr>
            <a:normAutofit/>
          </a:bodyPr>
          <a:lstStyle/>
          <a:p>
            <a:r>
              <a:rPr lang="en-US" dirty="0" smtClean="0"/>
              <a:t>Our pass is now a shared library, in </a:t>
            </a:r>
            <a:r>
              <a:rPr lang="en-US" dirty="0" smtClean="0">
                <a:latin typeface="Courier"/>
                <a:cs typeface="Courier"/>
              </a:rPr>
              <a:t>llvm/Debug/lib</a:t>
            </a:r>
            <a:r>
              <a:rPr lang="en-US" baseline="30000" dirty="0" smtClean="0"/>
              <a:t>1</a:t>
            </a:r>
            <a:r>
              <a:rPr lang="en-US" dirty="0" smtClean="0"/>
              <a:t>.</a:t>
            </a:r>
          </a:p>
          <a:p>
            <a:r>
              <a:rPr lang="en-US" dirty="0" smtClean="0"/>
              <a:t>We can invoke it using the opt tool:</a:t>
            </a:r>
            <a:endParaRPr lang="en-US" dirty="0"/>
          </a:p>
        </p:txBody>
      </p:sp>
      <p:sp>
        <p:nvSpPr>
          <p:cNvPr id="4" name="Rectangle 3"/>
          <p:cNvSpPr/>
          <p:nvPr/>
        </p:nvSpPr>
        <p:spPr>
          <a:xfrm>
            <a:off x="457200" y="2841695"/>
            <a:ext cx="8229600" cy="1321422"/>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000"/>
            <a:r>
              <a:rPr lang="en-US" sz="1600" dirty="0" smtClean="0">
                <a:solidFill>
                  <a:srgbClr val="FFCC66"/>
                </a:solidFill>
                <a:latin typeface="Courier"/>
                <a:cs typeface="Courier"/>
              </a:rPr>
              <a:t>$&gt; clang –</a:t>
            </a:r>
            <a:r>
              <a:rPr lang="en-US" sz="1600" dirty="0" err="1" smtClean="0">
                <a:solidFill>
                  <a:srgbClr val="FFCC66"/>
                </a:solidFill>
                <a:latin typeface="Courier"/>
                <a:cs typeface="Courier"/>
              </a:rPr>
              <a:t>c</a:t>
            </a:r>
            <a:r>
              <a:rPr lang="en-US" sz="1600" dirty="0" smtClean="0">
                <a:solidFill>
                  <a:srgbClr val="FFCC66"/>
                </a:solidFill>
                <a:latin typeface="Courier"/>
                <a:cs typeface="Courier"/>
              </a:rPr>
              <a:t> –emit-</a:t>
            </a:r>
            <a:r>
              <a:rPr lang="en-US" sz="1600" dirty="0" err="1" smtClean="0">
                <a:solidFill>
                  <a:srgbClr val="FFCC66"/>
                </a:solidFill>
                <a:latin typeface="Courier"/>
                <a:cs typeface="Courier"/>
              </a:rPr>
              <a:t>llvm</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file.c</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o</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file.bc</a:t>
            </a:r>
            <a:endParaRPr lang="en-US" sz="1600" dirty="0" smtClean="0">
              <a:solidFill>
                <a:srgbClr val="FFCC66"/>
              </a:solidFill>
              <a:latin typeface="Courier"/>
              <a:cs typeface="Courier"/>
            </a:endParaRPr>
          </a:p>
          <a:p>
            <a:pPr marL="270000"/>
            <a:endParaRPr lang="en-US" sz="1600" dirty="0" smtClean="0">
              <a:solidFill>
                <a:srgbClr val="FFCC66"/>
              </a:solidFill>
              <a:latin typeface="Courier"/>
              <a:cs typeface="Courier"/>
            </a:endParaRPr>
          </a:p>
          <a:p>
            <a:pPr marL="270000"/>
            <a:r>
              <a:rPr lang="en-US" sz="1600" dirty="0" smtClean="0">
                <a:solidFill>
                  <a:srgbClr val="FFCC66"/>
                </a:solidFill>
                <a:latin typeface="Courier"/>
                <a:cs typeface="Courier"/>
              </a:rPr>
              <a:t>$&gt; opt -load </a:t>
            </a:r>
            <a:r>
              <a:rPr lang="en-US" sz="1600" dirty="0" err="1" smtClean="0">
                <a:solidFill>
                  <a:srgbClr val="FFCC66"/>
                </a:solidFill>
                <a:latin typeface="Courier"/>
                <a:cs typeface="Courier"/>
              </a:rPr>
              <a:t>CountOp.dylib</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opCounter</a:t>
            </a:r>
            <a:r>
              <a:rPr lang="en-US" sz="1600" dirty="0" smtClean="0">
                <a:solidFill>
                  <a:srgbClr val="FFCC66"/>
                </a:solidFill>
                <a:latin typeface="Courier"/>
                <a:cs typeface="Courier"/>
              </a:rPr>
              <a:t> -</a:t>
            </a:r>
            <a:r>
              <a:rPr lang="en-US" sz="1600" dirty="0" smtClean="0">
                <a:solidFill>
                  <a:srgbClr val="80FF00"/>
                </a:solidFill>
                <a:latin typeface="Courier"/>
                <a:cs typeface="Courier"/>
              </a:rPr>
              <a:t>disable-output</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t.bc</a:t>
            </a:r>
            <a:r>
              <a:rPr lang="en-US" sz="1600" dirty="0" smtClean="0">
                <a:solidFill>
                  <a:srgbClr val="FFCC66"/>
                </a:solidFill>
                <a:latin typeface="Courier"/>
                <a:cs typeface="Courier"/>
              </a:rPr>
              <a:t> </a:t>
            </a:r>
          </a:p>
        </p:txBody>
      </p:sp>
      <p:sp>
        <p:nvSpPr>
          <p:cNvPr id="5" name="Content Placeholder 2"/>
          <p:cNvSpPr txBox="1">
            <a:spLocks/>
          </p:cNvSpPr>
          <p:nvPr/>
        </p:nvSpPr>
        <p:spPr>
          <a:xfrm>
            <a:off x="457200" y="4344558"/>
            <a:ext cx="8229600" cy="1350428"/>
          </a:xfrm>
          <a:prstGeom prst="rect">
            <a:avLst/>
          </a:prstGeom>
        </p:spPr>
        <p:txBody>
          <a:bodyPr vert="horz" lIns="91440" tIns="45720" rIns="91440" bIns="45720" rtlCol="0">
            <a:normAutofit/>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kumimoji="0" lang="en-US" sz="2600" b="0" i="0" u="none" strike="noStrike" kern="1200" cap="none" spc="0" normalizeH="0" baseline="0" noProof="0" dirty="0" smtClean="0">
                <a:ln>
                  <a:noFill/>
                </a:ln>
                <a:solidFill>
                  <a:schemeClr val="tx1"/>
                </a:solidFill>
                <a:effectLst/>
                <a:uLnTx/>
                <a:uFillTx/>
                <a:latin typeface="Calibri"/>
                <a:ea typeface="+mn-ea"/>
                <a:cs typeface="Calibri"/>
              </a:rPr>
              <a:t>Remember, if we are running on Linux, then our shared library has the extension "</a:t>
            </a:r>
            <a:r>
              <a:rPr kumimoji="0" lang="en-US" sz="2600" b="0" i="0" u="none" strike="noStrike" kern="1200" cap="none" spc="0" normalizeH="0" baseline="0" noProof="0" dirty="0" smtClean="0">
                <a:ln>
                  <a:noFill/>
                </a:ln>
                <a:solidFill>
                  <a:schemeClr val="tx1"/>
                </a:solidFill>
                <a:effectLst/>
                <a:uLnTx/>
                <a:uFillTx/>
                <a:latin typeface="Courier"/>
                <a:ea typeface="+mn-ea"/>
                <a:cs typeface="Courier"/>
              </a:rPr>
              <a:t>.so</a:t>
            </a:r>
            <a:r>
              <a:rPr kumimoji="0" lang="en-US" sz="2600" b="0" i="0" u="none" strike="noStrike" kern="1200" cap="none" spc="0" normalizeH="0" baseline="0" noProof="0" dirty="0" smtClean="0">
                <a:ln>
                  <a:noFill/>
                </a:ln>
                <a:solidFill>
                  <a:schemeClr val="tx1"/>
                </a:solidFill>
                <a:effectLst/>
                <a:uLnTx/>
                <a:uFillTx/>
                <a:latin typeface="Calibri"/>
                <a:ea typeface="+mn-ea"/>
                <a:cs typeface="Calibri"/>
              </a:rPr>
              <a:t>", instead of "</a:t>
            </a:r>
            <a:r>
              <a:rPr kumimoji="0" lang="en-US" sz="2600" b="0" i="0" u="none" strike="noStrike" kern="1200" cap="none" spc="0" normalizeH="0" baseline="0" noProof="0" dirty="0" smtClean="0">
                <a:ln>
                  <a:noFill/>
                </a:ln>
                <a:solidFill>
                  <a:schemeClr val="tx1"/>
                </a:solidFill>
                <a:effectLst/>
                <a:uLnTx/>
                <a:uFillTx/>
                <a:latin typeface="Courier"/>
                <a:ea typeface="+mn-ea"/>
                <a:cs typeface="Courier"/>
              </a:rPr>
              <a:t>.</a:t>
            </a:r>
            <a:r>
              <a:rPr kumimoji="0" lang="en-US" sz="2600" b="0" i="0" u="none" strike="noStrike" kern="1200" cap="none" spc="0" normalizeH="0" baseline="0" noProof="0" dirty="0" err="1" smtClean="0">
                <a:ln>
                  <a:noFill/>
                </a:ln>
                <a:solidFill>
                  <a:schemeClr val="tx1"/>
                </a:solidFill>
                <a:effectLst/>
                <a:uLnTx/>
                <a:uFillTx/>
                <a:latin typeface="Courier"/>
                <a:ea typeface="+mn-ea"/>
                <a:cs typeface="Courier"/>
              </a:rPr>
              <a:t>dylib</a:t>
            </a:r>
            <a:r>
              <a:rPr kumimoji="0" lang="en-US" sz="2600" b="0" i="0" u="none" strike="noStrike" kern="1200" cap="none" spc="0" normalizeH="0" baseline="0" noProof="0" dirty="0" smtClean="0">
                <a:ln>
                  <a:noFill/>
                </a:ln>
                <a:solidFill>
                  <a:schemeClr val="tx1"/>
                </a:solidFill>
                <a:effectLst/>
                <a:uLnTx/>
                <a:uFillTx/>
                <a:latin typeface="Calibri"/>
                <a:ea typeface="+mn-ea"/>
                <a:cs typeface="Calibri"/>
              </a:rPr>
              <a:t>", as in the Mac</a:t>
            </a:r>
            <a:r>
              <a:rPr kumimoji="0" lang="en-US" sz="2600" b="0" i="0" u="none" strike="noStrike" kern="1200" cap="none" spc="0" normalizeH="0" noProof="0" dirty="0" smtClean="0">
                <a:ln>
                  <a:noFill/>
                </a:ln>
                <a:solidFill>
                  <a:schemeClr val="tx1"/>
                </a:solidFill>
                <a:effectLst/>
                <a:uLnTx/>
                <a:uFillTx/>
                <a:latin typeface="Calibri"/>
                <a:ea typeface="+mn-ea"/>
                <a:cs typeface="Calibri"/>
              </a:rPr>
              <a:t> OS.</a:t>
            </a:r>
            <a:endParaRPr kumimoji="0" lang="en-US" sz="2600" b="0" i="0" u="none" strike="noStrike" kern="1200" cap="none" spc="0" normalizeH="0" baseline="0" noProof="0" dirty="0">
              <a:ln>
                <a:noFill/>
              </a:ln>
              <a:solidFill>
                <a:schemeClr val="tx1"/>
              </a:solidFill>
              <a:effectLst/>
              <a:uLnTx/>
              <a:uFillTx/>
              <a:latin typeface="Calibri"/>
              <a:ea typeface="+mn-ea"/>
              <a:cs typeface="Calibri"/>
            </a:endParaRPr>
          </a:p>
        </p:txBody>
      </p:sp>
      <p:sp>
        <p:nvSpPr>
          <p:cNvPr id="6" name="TextBox 5"/>
          <p:cNvSpPr txBox="1"/>
          <p:nvPr/>
        </p:nvSpPr>
        <p:spPr>
          <a:xfrm>
            <a:off x="6467618" y="2105890"/>
            <a:ext cx="1636895" cy="923330"/>
          </a:xfrm>
          <a:prstGeom prst="rect">
            <a:avLst/>
          </a:prstGeom>
          <a:solidFill>
            <a:schemeClr val="bg1"/>
          </a:solidFill>
          <a:ln>
            <a:solidFill>
              <a:schemeClr val="tx1"/>
            </a:solidFill>
          </a:ln>
        </p:spPr>
        <p:txBody>
          <a:bodyPr wrap="square" rtlCol="0">
            <a:spAutoFit/>
          </a:bodyPr>
          <a:lstStyle/>
          <a:p>
            <a:r>
              <a:rPr lang="en-US" dirty="0" smtClean="0"/>
              <a:t>Just to avoid printing the binary </a:t>
            </a:r>
            <a:r>
              <a:rPr lang="en-US" dirty="0" err="1" smtClean="0"/>
              <a:t>t.bc</a:t>
            </a:r>
            <a:r>
              <a:rPr lang="en-US" dirty="0" smtClean="0"/>
              <a:t> file</a:t>
            </a:r>
            <a:endParaRPr lang="en-US" dirty="0"/>
          </a:p>
        </p:txBody>
      </p:sp>
      <p:pic>
        <p:nvPicPr>
          <p:cNvPr id="7" name="Picture 6" descr="curved_arrow1.gif"/>
          <p:cNvPicPr>
            <a:picLocks noChangeAspect="1"/>
          </p:cNvPicPr>
          <p:nvPr/>
        </p:nvPicPr>
        <p:blipFill>
          <a:blip r:embed="rId2"/>
          <a:stretch>
            <a:fillRect/>
          </a:stretch>
        </p:blipFill>
        <p:spPr>
          <a:xfrm>
            <a:off x="5850725" y="2583348"/>
            <a:ext cx="1239058" cy="1252644"/>
          </a:xfrm>
          <a:prstGeom prst="rect">
            <a:avLst/>
          </a:prstGeom>
        </p:spPr>
      </p:pic>
      <p:sp>
        <p:nvSpPr>
          <p:cNvPr id="8" name="TextBox 7"/>
          <p:cNvSpPr txBox="1"/>
          <p:nvPr/>
        </p:nvSpPr>
        <p:spPr>
          <a:xfrm>
            <a:off x="0" y="6273224"/>
            <a:ext cx="9144000" cy="584776"/>
          </a:xfrm>
          <a:prstGeom prst="rect">
            <a:avLst/>
          </a:prstGeom>
          <a:noFill/>
        </p:spPr>
        <p:txBody>
          <a:bodyPr wrap="square" rtlCol="0">
            <a:spAutoFit/>
          </a:bodyPr>
          <a:lstStyle/>
          <a:p>
            <a:r>
              <a:rPr lang="en-US" sz="1600" baseline="30000" dirty="0" smtClean="0"/>
              <a:t>1</a:t>
            </a:r>
            <a:r>
              <a:rPr lang="en-US" sz="1600" dirty="0" smtClean="0"/>
              <a:t>: Actually, the true location of the new library depends on your system setup. If you have compiled LLVM with the –Debug directive, for instance, then your binaries will be in </a:t>
            </a:r>
            <a:r>
              <a:rPr lang="en-US" sz="1600" dirty="0" err="1" smtClean="0"/>
              <a:t>llvm</a:t>
            </a:r>
            <a:r>
              <a:rPr lang="en-US" sz="1600" dirty="0" smtClean="0"/>
              <a:t>/Release/lib.</a:t>
            </a:r>
            <a:endParaRPr lang="en-US" sz="16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Registering the Pass</a:t>
            </a:r>
            <a:endParaRPr lang="en-US" dirty="0"/>
          </a:p>
        </p:txBody>
      </p:sp>
      <p:sp>
        <p:nvSpPr>
          <p:cNvPr id="4" name="TextBox 3"/>
          <p:cNvSpPr txBox="1"/>
          <p:nvPr/>
        </p:nvSpPr>
        <p:spPr>
          <a:xfrm>
            <a:off x="457200" y="1775453"/>
            <a:ext cx="8229600" cy="4832092"/>
          </a:xfrm>
          <a:prstGeom prst="rect">
            <a:avLst/>
          </a:prstGeom>
          <a:solidFill>
            <a:schemeClr val="tx1">
              <a:lumMod val="65000"/>
              <a:lumOff val="35000"/>
            </a:schemeClr>
          </a:solidFill>
          <a:ln>
            <a:solidFill>
              <a:schemeClr val="tx1"/>
            </a:solidFill>
          </a:ln>
        </p:spPr>
        <p:txBody>
          <a:bodyPr wrap="square" rtlCol="0">
            <a:spAutoFit/>
          </a:bodyPr>
          <a:lstStyle/>
          <a:p>
            <a:endParaRPr lang="en-US" sz="1400" dirty="0" smtClean="0">
              <a:solidFill>
                <a:srgbClr val="FFCC66"/>
              </a:solidFill>
              <a:latin typeface="Courier"/>
              <a:cs typeface="Courier"/>
            </a:endParaRPr>
          </a:p>
          <a:p>
            <a:r>
              <a:rPr lang="en-US" sz="1400" dirty="0" smtClean="0">
                <a:solidFill>
                  <a:srgbClr val="FFCC66"/>
                </a:solidFill>
                <a:latin typeface="Courier"/>
                <a:cs typeface="Courier"/>
              </a:rPr>
              <a:t>$&gt; opt -load </a:t>
            </a:r>
            <a:r>
              <a:rPr lang="en-US" sz="1400" dirty="0" err="1" smtClean="0">
                <a:solidFill>
                  <a:srgbClr val="FFCC66"/>
                </a:solidFill>
                <a:latin typeface="Courier"/>
                <a:cs typeface="Courier"/>
              </a:rPr>
              <a:t>CountOp.dylib</a:t>
            </a:r>
            <a:r>
              <a:rPr lang="en-US" sz="1400" dirty="0" smtClean="0">
                <a:solidFill>
                  <a:srgbClr val="FFCC66"/>
                </a:solidFill>
                <a:latin typeface="Courier"/>
                <a:cs typeface="Courier"/>
              </a:rPr>
              <a:t> -help</a:t>
            </a:r>
          </a:p>
          <a:p>
            <a:endParaRPr lang="en-US" sz="1400" dirty="0" smtClean="0">
              <a:latin typeface="Courier"/>
              <a:cs typeface="Courier"/>
            </a:endParaRPr>
          </a:p>
          <a:p>
            <a:r>
              <a:rPr lang="en-US" sz="1400" dirty="0" smtClean="0">
                <a:solidFill>
                  <a:schemeClr val="bg1"/>
                </a:solidFill>
                <a:latin typeface="Courier"/>
                <a:cs typeface="Courier"/>
              </a:rPr>
              <a:t>OVERVIEW: </a:t>
            </a:r>
            <a:r>
              <a:rPr lang="en-US" sz="1400" dirty="0" err="1" smtClean="0">
                <a:solidFill>
                  <a:schemeClr val="bg1"/>
                </a:solidFill>
                <a:latin typeface="Courier"/>
                <a:cs typeface="Courier"/>
              </a:rPr>
              <a:t>llvm</a:t>
            </a:r>
            <a:r>
              <a:rPr lang="en-US" sz="1400" dirty="0" smtClean="0">
                <a:solidFill>
                  <a:schemeClr val="bg1"/>
                </a:solidFill>
                <a:latin typeface="Courier"/>
                <a:cs typeface="Courier"/>
              </a:rPr>
              <a:t> .</a:t>
            </a:r>
            <a:r>
              <a:rPr lang="en-US" sz="1400" dirty="0" err="1" smtClean="0">
                <a:solidFill>
                  <a:schemeClr val="bg1"/>
                </a:solidFill>
                <a:latin typeface="Courier"/>
                <a:cs typeface="Courier"/>
              </a:rPr>
              <a:t>bc</a:t>
            </a:r>
            <a:r>
              <a:rPr lang="en-US" sz="1400" dirty="0" smtClean="0">
                <a:solidFill>
                  <a:schemeClr val="bg1"/>
                </a:solidFill>
                <a:latin typeface="Courier"/>
                <a:cs typeface="Courier"/>
              </a:rPr>
              <a:t> -&gt; .</a:t>
            </a:r>
            <a:r>
              <a:rPr lang="en-US" sz="1400" dirty="0" err="1" smtClean="0">
                <a:solidFill>
                  <a:schemeClr val="bg1"/>
                </a:solidFill>
                <a:latin typeface="Courier"/>
                <a:cs typeface="Courier"/>
              </a:rPr>
              <a:t>bc</a:t>
            </a:r>
            <a:r>
              <a:rPr lang="en-US" sz="1400" dirty="0" smtClean="0">
                <a:solidFill>
                  <a:schemeClr val="bg1"/>
                </a:solidFill>
                <a:latin typeface="Courier"/>
                <a:cs typeface="Courier"/>
              </a:rPr>
              <a:t> modular optimizer and analysis printer</a:t>
            </a:r>
          </a:p>
          <a:p>
            <a:endParaRPr lang="en-US" sz="1400" dirty="0" smtClean="0">
              <a:solidFill>
                <a:schemeClr val="bg1"/>
              </a:solidFill>
              <a:latin typeface="Courier"/>
              <a:cs typeface="Courier"/>
            </a:endParaRPr>
          </a:p>
          <a:p>
            <a:r>
              <a:rPr lang="en-US" sz="1400" dirty="0" smtClean="0">
                <a:solidFill>
                  <a:schemeClr val="bg1"/>
                </a:solidFill>
                <a:latin typeface="Courier"/>
                <a:cs typeface="Courier"/>
              </a:rPr>
              <a:t>USAGE: opt [options] &lt;input </a:t>
            </a:r>
            <a:r>
              <a:rPr lang="en-US" sz="1400" dirty="0" err="1" smtClean="0">
                <a:solidFill>
                  <a:schemeClr val="bg1"/>
                </a:solidFill>
                <a:latin typeface="Courier"/>
                <a:cs typeface="Courier"/>
              </a:rPr>
              <a:t>bitcode</a:t>
            </a:r>
            <a:r>
              <a:rPr lang="en-US" sz="1400" dirty="0" smtClean="0">
                <a:solidFill>
                  <a:schemeClr val="bg1"/>
                </a:solidFill>
                <a:latin typeface="Courier"/>
                <a:cs typeface="Courier"/>
              </a:rPr>
              <a:t> file&gt;</a:t>
            </a:r>
          </a:p>
          <a:p>
            <a:endParaRPr lang="en-US" sz="1400" dirty="0" smtClean="0">
              <a:solidFill>
                <a:schemeClr val="bg1"/>
              </a:solidFill>
              <a:latin typeface="Courier"/>
              <a:cs typeface="Courier"/>
            </a:endParaRPr>
          </a:p>
          <a:p>
            <a:r>
              <a:rPr lang="en-US" sz="1400" dirty="0" smtClean="0">
                <a:solidFill>
                  <a:schemeClr val="bg1"/>
                </a:solidFill>
                <a:latin typeface="Courier"/>
                <a:cs typeface="Courier"/>
              </a:rPr>
              <a:t>OPTIONS:</a:t>
            </a:r>
          </a:p>
          <a:p>
            <a:r>
              <a:rPr lang="en-US" sz="1400" dirty="0" smtClean="0">
                <a:solidFill>
                  <a:schemeClr val="bg1"/>
                </a:solidFill>
                <a:latin typeface="Courier"/>
                <a:cs typeface="Courier"/>
              </a:rPr>
              <a:t>  -O1                             - Optimization level 1.</a:t>
            </a:r>
          </a:p>
          <a:p>
            <a:r>
              <a:rPr lang="en-US" sz="1400" dirty="0" smtClean="0">
                <a:solidFill>
                  <a:schemeClr val="bg1"/>
                </a:solidFill>
                <a:latin typeface="Courier"/>
                <a:cs typeface="Courier"/>
              </a:rPr>
              <a:t>  -O2                             - Optimization level 2.</a:t>
            </a:r>
          </a:p>
          <a:p>
            <a:r>
              <a:rPr lang="en-US" sz="1400" dirty="0" smtClean="0">
                <a:solidFill>
                  <a:schemeClr val="bg1"/>
                </a:solidFill>
                <a:latin typeface="Courier"/>
                <a:cs typeface="Courier"/>
              </a:rPr>
              <a:t>  ...</a:t>
            </a:r>
          </a:p>
          <a:p>
            <a:r>
              <a:rPr lang="en-US" sz="1400" dirty="0" smtClean="0">
                <a:solidFill>
                  <a:schemeClr val="bg1"/>
                </a:solidFill>
                <a:latin typeface="Courier"/>
                <a:cs typeface="Courier"/>
              </a:rPr>
              <a:t>  Optimizations available:</a:t>
            </a:r>
          </a:p>
          <a:p>
            <a:r>
              <a:rPr lang="en-US" sz="1400" dirty="0" smtClean="0">
                <a:solidFill>
                  <a:schemeClr val="bg1"/>
                </a:solidFill>
                <a:latin typeface="Courier"/>
                <a:cs typeface="Courier"/>
              </a:rPr>
              <a:t>    ...</a:t>
            </a:r>
          </a:p>
          <a:p>
            <a:r>
              <a:rPr lang="en-US" sz="1400" dirty="0" smtClean="0">
                <a:solidFill>
                  <a:schemeClr val="bg1"/>
                </a:solidFill>
                <a:latin typeface="Courier"/>
                <a:cs typeface="Courier"/>
              </a:rPr>
              <a:t>    -</a:t>
            </a:r>
            <a:r>
              <a:rPr lang="en-US" sz="1400" dirty="0" err="1" smtClean="0">
                <a:solidFill>
                  <a:schemeClr val="bg1"/>
                </a:solidFill>
                <a:latin typeface="Courier"/>
                <a:cs typeface="Courier"/>
              </a:rPr>
              <a:t>objc</a:t>
            </a:r>
            <a:r>
              <a:rPr lang="en-US" sz="1400" dirty="0" smtClean="0">
                <a:solidFill>
                  <a:schemeClr val="bg1"/>
                </a:solidFill>
                <a:latin typeface="Courier"/>
                <a:cs typeface="Courier"/>
              </a:rPr>
              <a:t>-arc-contract            - </a:t>
            </a:r>
            <a:r>
              <a:rPr lang="en-US" sz="1400" dirty="0" err="1" smtClean="0">
                <a:solidFill>
                  <a:schemeClr val="bg1"/>
                </a:solidFill>
                <a:latin typeface="Courier"/>
                <a:cs typeface="Courier"/>
              </a:rPr>
              <a:t>ObjC</a:t>
            </a:r>
            <a:r>
              <a:rPr lang="en-US" sz="1400" dirty="0" smtClean="0">
                <a:solidFill>
                  <a:schemeClr val="bg1"/>
                </a:solidFill>
                <a:latin typeface="Courier"/>
                <a:cs typeface="Courier"/>
              </a:rPr>
              <a:t> ARC contraction</a:t>
            </a:r>
          </a:p>
          <a:p>
            <a:r>
              <a:rPr lang="en-US" sz="1400" dirty="0" smtClean="0">
                <a:solidFill>
                  <a:schemeClr val="bg1"/>
                </a:solidFill>
                <a:latin typeface="Courier"/>
                <a:cs typeface="Courier"/>
              </a:rPr>
              <a:t>    -</a:t>
            </a:r>
            <a:r>
              <a:rPr lang="en-US" sz="1400" dirty="0" err="1" smtClean="0">
                <a:solidFill>
                  <a:schemeClr val="bg1"/>
                </a:solidFill>
                <a:latin typeface="Courier"/>
                <a:cs typeface="Courier"/>
              </a:rPr>
              <a:t>objc</a:t>
            </a:r>
            <a:r>
              <a:rPr lang="en-US" sz="1400" dirty="0" smtClean="0">
                <a:solidFill>
                  <a:schemeClr val="bg1"/>
                </a:solidFill>
                <a:latin typeface="Courier"/>
                <a:cs typeface="Courier"/>
              </a:rPr>
              <a:t>-arc-expand              - </a:t>
            </a:r>
            <a:r>
              <a:rPr lang="en-US" sz="1400" dirty="0" err="1" smtClean="0">
                <a:solidFill>
                  <a:schemeClr val="bg1"/>
                </a:solidFill>
                <a:latin typeface="Courier"/>
                <a:cs typeface="Courier"/>
              </a:rPr>
              <a:t>ObjC</a:t>
            </a:r>
            <a:r>
              <a:rPr lang="en-US" sz="1400" dirty="0" smtClean="0">
                <a:solidFill>
                  <a:schemeClr val="bg1"/>
                </a:solidFill>
                <a:latin typeface="Courier"/>
                <a:cs typeface="Courier"/>
              </a:rPr>
              <a:t> ARC expansion</a:t>
            </a:r>
          </a:p>
          <a:p>
            <a:r>
              <a:rPr lang="en-US" sz="1400" dirty="0" smtClean="0">
                <a:solidFill>
                  <a:srgbClr val="80FF00"/>
                </a:solidFill>
                <a:latin typeface="Courier"/>
                <a:cs typeface="Courier"/>
              </a:rPr>
              <a:t>    -</a:t>
            </a:r>
            <a:r>
              <a:rPr lang="en-US" sz="1400" dirty="0" err="1" smtClean="0">
                <a:solidFill>
                  <a:srgbClr val="80FF00"/>
                </a:solidFill>
                <a:latin typeface="Courier"/>
                <a:cs typeface="Courier"/>
              </a:rPr>
              <a:t>opCounter</a:t>
            </a:r>
            <a:r>
              <a:rPr lang="en-US" sz="1400" dirty="0" smtClean="0">
                <a:solidFill>
                  <a:srgbClr val="80FF00"/>
                </a:solidFill>
                <a:latin typeface="Courier"/>
                <a:cs typeface="Courier"/>
              </a:rPr>
              <a:t>                    - Counts </a:t>
            </a:r>
            <a:r>
              <a:rPr lang="en-US" sz="1400" dirty="0" err="1" smtClean="0">
                <a:solidFill>
                  <a:srgbClr val="80FF00"/>
                </a:solidFill>
                <a:latin typeface="Courier"/>
                <a:cs typeface="Courier"/>
              </a:rPr>
              <a:t>opcodes</a:t>
            </a:r>
            <a:r>
              <a:rPr lang="en-US" sz="1400" dirty="0" smtClean="0">
                <a:solidFill>
                  <a:srgbClr val="80FF00"/>
                </a:solidFill>
                <a:latin typeface="Courier"/>
                <a:cs typeface="Courier"/>
              </a:rPr>
              <a:t> per functions</a:t>
            </a:r>
          </a:p>
          <a:p>
            <a:r>
              <a:rPr lang="en-US" sz="1400" dirty="0" smtClean="0">
                <a:solidFill>
                  <a:schemeClr val="bg1"/>
                </a:solidFill>
                <a:latin typeface="Courier"/>
                <a:cs typeface="Courier"/>
              </a:rPr>
              <a:t>    -partial-</a:t>
            </a:r>
            <a:r>
              <a:rPr lang="en-US" sz="1400" dirty="0" err="1" smtClean="0">
                <a:solidFill>
                  <a:schemeClr val="bg1"/>
                </a:solidFill>
                <a:latin typeface="Courier"/>
                <a:cs typeface="Courier"/>
              </a:rPr>
              <a:t>inliner</a:t>
            </a:r>
            <a:r>
              <a:rPr lang="en-US" sz="1400" dirty="0" smtClean="0">
                <a:solidFill>
                  <a:schemeClr val="bg1"/>
                </a:solidFill>
                <a:latin typeface="Courier"/>
                <a:cs typeface="Courier"/>
              </a:rPr>
              <a:t>              - Partial </a:t>
            </a:r>
            <a:r>
              <a:rPr lang="en-US" sz="1400" dirty="0" err="1" smtClean="0">
                <a:solidFill>
                  <a:schemeClr val="bg1"/>
                </a:solidFill>
                <a:latin typeface="Courier"/>
                <a:cs typeface="Courier"/>
              </a:rPr>
              <a:t>Inliner</a:t>
            </a:r>
            <a:endParaRPr lang="en-US" sz="1400" dirty="0" smtClean="0">
              <a:solidFill>
                <a:schemeClr val="bg1"/>
              </a:solidFill>
              <a:latin typeface="Courier"/>
              <a:cs typeface="Courier"/>
            </a:endParaRPr>
          </a:p>
          <a:p>
            <a:r>
              <a:rPr lang="en-US" sz="1400" dirty="0" smtClean="0">
                <a:solidFill>
                  <a:schemeClr val="bg1"/>
                </a:solidFill>
                <a:latin typeface="Courier"/>
                <a:cs typeface="Courier"/>
              </a:rPr>
              <a:t>  ...</a:t>
            </a:r>
          </a:p>
          <a:p>
            <a:r>
              <a:rPr lang="en-US" sz="1400" dirty="0" smtClean="0">
                <a:solidFill>
                  <a:schemeClr val="bg1"/>
                </a:solidFill>
                <a:latin typeface="Courier"/>
                <a:cs typeface="Courier"/>
              </a:rPr>
              <a:t>  -x86-asm-syntax                 - Choose style of code to emit:</a:t>
            </a:r>
          </a:p>
          <a:p>
            <a:r>
              <a:rPr lang="en-US" sz="1400" dirty="0" smtClean="0">
                <a:solidFill>
                  <a:schemeClr val="bg1"/>
                </a:solidFill>
                <a:latin typeface="Courier"/>
                <a:cs typeface="Courier"/>
              </a:rPr>
              <a:t>    =</a:t>
            </a:r>
            <a:r>
              <a:rPr lang="en-US" sz="1400" dirty="0" err="1" smtClean="0">
                <a:solidFill>
                  <a:schemeClr val="bg1"/>
                </a:solidFill>
                <a:latin typeface="Courier"/>
                <a:cs typeface="Courier"/>
              </a:rPr>
              <a:t>att</a:t>
            </a:r>
            <a:r>
              <a:rPr lang="en-US" sz="1400" dirty="0" smtClean="0">
                <a:solidFill>
                  <a:schemeClr val="bg1"/>
                </a:solidFill>
                <a:latin typeface="Courier"/>
                <a:cs typeface="Courier"/>
              </a:rPr>
              <a:t>                          -   Emit AT&amp;T-style assembly</a:t>
            </a:r>
          </a:p>
          <a:p>
            <a:r>
              <a:rPr lang="en-US" sz="1400" dirty="0" smtClean="0">
                <a:solidFill>
                  <a:schemeClr val="bg1"/>
                </a:solidFill>
                <a:latin typeface="Courier"/>
                <a:cs typeface="Courier"/>
              </a:rPr>
              <a:t>    =</a:t>
            </a:r>
            <a:r>
              <a:rPr lang="en-US" sz="1400" dirty="0" err="1" smtClean="0">
                <a:solidFill>
                  <a:schemeClr val="bg1"/>
                </a:solidFill>
                <a:latin typeface="Courier"/>
                <a:cs typeface="Courier"/>
              </a:rPr>
              <a:t>intel</a:t>
            </a:r>
            <a:r>
              <a:rPr lang="en-US" sz="1400" dirty="0" smtClean="0">
                <a:solidFill>
                  <a:schemeClr val="bg1"/>
                </a:solidFill>
                <a:latin typeface="Courier"/>
                <a:cs typeface="Courier"/>
              </a:rPr>
              <a:t>                        -   Emit Intel-style assembly</a:t>
            </a:r>
          </a:p>
          <a:p>
            <a:endParaRPr lang="en-US" sz="1400" dirty="0">
              <a:solidFill>
                <a:schemeClr val="bg1"/>
              </a:solidFill>
              <a:latin typeface="Courier"/>
              <a:cs typeface="Courier"/>
            </a:endParaRPr>
          </a:p>
        </p:txBody>
      </p:sp>
      <p:sp>
        <p:nvSpPr>
          <p:cNvPr id="5" name="TextBox 4"/>
          <p:cNvSpPr txBox="1"/>
          <p:nvPr/>
        </p:nvSpPr>
        <p:spPr>
          <a:xfrm>
            <a:off x="457201" y="1067567"/>
            <a:ext cx="8229600" cy="707886"/>
          </a:xfrm>
          <a:prstGeom prst="rect">
            <a:avLst/>
          </a:prstGeom>
          <a:noFill/>
        </p:spPr>
        <p:txBody>
          <a:bodyPr wrap="square" rtlCol="0">
            <a:spAutoFit/>
          </a:bodyPr>
          <a:lstStyle/>
          <a:p>
            <a:r>
              <a:rPr lang="en-US" sz="2000" dirty="0" smtClean="0"/>
              <a:t>The command</a:t>
            </a:r>
            <a:r>
              <a:rPr lang="en-US" sz="2000" dirty="0" smtClean="0">
                <a:latin typeface="Calibri"/>
                <a:cs typeface="Calibri"/>
              </a:rPr>
              <a:t> </a:t>
            </a:r>
            <a:r>
              <a:rPr lang="en-US" sz="2000" i="1" dirty="0" smtClean="0">
                <a:latin typeface="Calibri"/>
                <a:cs typeface="Calibri"/>
              </a:rPr>
              <a:t>static </a:t>
            </a:r>
            <a:r>
              <a:rPr lang="en-US" sz="2000" i="1" dirty="0" err="1" smtClean="0">
                <a:latin typeface="Calibri"/>
                <a:cs typeface="Calibri"/>
              </a:rPr>
              <a:t>RegisterPass</a:t>
            </a:r>
            <a:r>
              <a:rPr lang="en-US" sz="2000" i="1" dirty="0" smtClean="0">
                <a:latin typeface="Calibri"/>
                <a:cs typeface="Calibri"/>
              </a:rPr>
              <a:t>&lt;</a:t>
            </a:r>
            <a:r>
              <a:rPr lang="en-US" sz="2000" i="1" dirty="0" err="1" smtClean="0">
                <a:latin typeface="Calibri"/>
                <a:cs typeface="Calibri"/>
              </a:rPr>
              <a:t>CountOp</a:t>
            </a:r>
            <a:r>
              <a:rPr lang="en-US" sz="2000" i="1" dirty="0" smtClean="0">
                <a:latin typeface="Calibri"/>
                <a:cs typeface="Calibri"/>
              </a:rPr>
              <a:t>&gt; </a:t>
            </a:r>
            <a:r>
              <a:rPr lang="en-US" sz="2000" i="1" dirty="0" err="1" smtClean="0">
                <a:latin typeface="Calibri"/>
                <a:cs typeface="Calibri"/>
              </a:rPr>
              <a:t>X("opCounter</a:t>
            </a:r>
            <a:r>
              <a:rPr lang="en-US" sz="2000" i="1" dirty="0" smtClean="0">
                <a:latin typeface="Calibri"/>
                <a:cs typeface="Calibri"/>
              </a:rPr>
              <a:t>", "Counts </a:t>
            </a:r>
            <a:r>
              <a:rPr lang="en-US" sz="2000" i="1" dirty="0" err="1" smtClean="0">
                <a:latin typeface="Calibri"/>
                <a:cs typeface="Calibri"/>
              </a:rPr>
              <a:t>opcodes</a:t>
            </a:r>
            <a:r>
              <a:rPr lang="en-US" sz="2000" i="1" dirty="0" smtClean="0">
                <a:latin typeface="Calibri"/>
                <a:cs typeface="Calibri"/>
              </a:rPr>
              <a:t> per functions"); </a:t>
            </a:r>
            <a:r>
              <a:rPr lang="en-US" sz="2000" dirty="0" smtClean="0"/>
              <a:t>registers the pass in the </a:t>
            </a:r>
            <a:r>
              <a:rPr lang="en-US" sz="2000" dirty="0" err="1" smtClean="0"/>
              <a:t>LLVM's</a:t>
            </a:r>
            <a:r>
              <a:rPr lang="en-US" sz="2000" dirty="0" smtClean="0"/>
              <a:t> pass manager:</a:t>
            </a:r>
            <a:endParaRPr lang="en-US" sz="2000"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Timing the Pass</a:t>
            </a:r>
            <a:endParaRPr lang="en-US" dirty="0"/>
          </a:p>
        </p:txBody>
      </p:sp>
      <p:sp>
        <p:nvSpPr>
          <p:cNvPr id="4" name="TextBox 3"/>
          <p:cNvSpPr txBox="1"/>
          <p:nvPr/>
        </p:nvSpPr>
        <p:spPr>
          <a:xfrm>
            <a:off x="457200" y="1775453"/>
            <a:ext cx="8229600" cy="4524314"/>
          </a:xfrm>
          <a:prstGeom prst="rect">
            <a:avLst/>
          </a:prstGeom>
          <a:solidFill>
            <a:schemeClr val="tx1">
              <a:lumMod val="65000"/>
              <a:lumOff val="35000"/>
            </a:schemeClr>
          </a:solidFill>
          <a:ln>
            <a:solidFill>
              <a:schemeClr val="tx1"/>
            </a:solidFill>
          </a:ln>
        </p:spPr>
        <p:txBody>
          <a:bodyPr wrap="square" rtlCol="0">
            <a:spAutoFit/>
          </a:bodyPr>
          <a:lstStyle/>
          <a:p>
            <a:r>
              <a:rPr lang="en-US" sz="1200" dirty="0" smtClean="0">
                <a:solidFill>
                  <a:srgbClr val="FFCC66"/>
                </a:solidFill>
                <a:latin typeface="Courier"/>
                <a:cs typeface="Courier"/>
              </a:rPr>
              <a:t>$&gt; opt -load </a:t>
            </a:r>
            <a:r>
              <a:rPr lang="en-US" sz="1200" dirty="0" err="1" smtClean="0">
                <a:solidFill>
                  <a:srgbClr val="FFCC66"/>
                </a:solidFill>
                <a:latin typeface="Courier"/>
                <a:cs typeface="Courier"/>
              </a:rPr>
              <a:t>CountOp.dylib</a:t>
            </a:r>
            <a:r>
              <a:rPr lang="en-US" sz="1200" dirty="0" smtClean="0">
                <a:solidFill>
                  <a:srgbClr val="FFCC66"/>
                </a:solidFill>
                <a:latin typeface="Courier"/>
                <a:cs typeface="Courier"/>
              </a:rPr>
              <a:t> -</a:t>
            </a:r>
            <a:r>
              <a:rPr lang="en-US" sz="1200" dirty="0" err="1" smtClean="0">
                <a:solidFill>
                  <a:srgbClr val="FFCC66"/>
                </a:solidFill>
                <a:latin typeface="Courier"/>
                <a:cs typeface="Courier"/>
              </a:rPr>
              <a:t>opCounter</a:t>
            </a:r>
            <a:r>
              <a:rPr lang="en-US" sz="1200" dirty="0" smtClean="0">
                <a:solidFill>
                  <a:srgbClr val="FFCC66"/>
                </a:solidFill>
                <a:latin typeface="Courier"/>
                <a:cs typeface="Courier"/>
              </a:rPr>
              <a:t> -disable-output -time-passes </a:t>
            </a:r>
            <a:r>
              <a:rPr lang="en-US" sz="1200" dirty="0" err="1" smtClean="0">
                <a:solidFill>
                  <a:srgbClr val="FFCC66"/>
                </a:solidFill>
                <a:latin typeface="Courier"/>
                <a:cs typeface="Courier"/>
              </a:rPr>
              <a:t>f.bc</a:t>
            </a:r>
            <a:r>
              <a:rPr lang="en-US" sz="1200" dirty="0" smtClean="0">
                <a:solidFill>
                  <a:srgbClr val="FFCC66"/>
                </a:solidFill>
                <a:latin typeface="Courier"/>
                <a:cs typeface="Courier"/>
              </a:rPr>
              <a:t> </a:t>
            </a:r>
          </a:p>
          <a:p>
            <a:endParaRPr lang="en-US" sz="1200" dirty="0" smtClean="0">
              <a:solidFill>
                <a:schemeClr val="bg1"/>
              </a:solidFill>
              <a:latin typeface="Courier"/>
              <a:cs typeface="Courier"/>
            </a:endParaRPr>
          </a:p>
          <a:p>
            <a:r>
              <a:rPr lang="en-US" sz="1200" dirty="0" smtClean="0">
                <a:solidFill>
                  <a:schemeClr val="bg1"/>
                </a:solidFill>
                <a:latin typeface="Courier"/>
                <a:cs typeface="Courier"/>
              </a:rPr>
              <a:t>Function main</a:t>
            </a:r>
          </a:p>
          <a:p>
            <a:r>
              <a:rPr lang="en-US" sz="1200" dirty="0" smtClean="0">
                <a:solidFill>
                  <a:schemeClr val="bg1"/>
                </a:solidFill>
                <a:latin typeface="Courier"/>
                <a:cs typeface="Courier"/>
              </a:rPr>
              <a:t>add: 6</a:t>
            </a:r>
          </a:p>
          <a:p>
            <a:r>
              <a:rPr lang="en-US" sz="1200" dirty="0" err="1" smtClean="0">
                <a:solidFill>
                  <a:schemeClr val="bg1"/>
                </a:solidFill>
                <a:latin typeface="Courier"/>
                <a:cs typeface="Courier"/>
              </a:rPr>
              <a:t>br</a:t>
            </a:r>
            <a:r>
              <a:rPr lang="en-US" sz="1200" dirty="0" smtClean="0">
                <a:solidFill>
                  <a:schemeClr val="bg1"/>
                </a:solidFill>
                <a:latin typeface="Courier"/>
                <a:cs typeface="Courier"/>
              </a:rPr>
              <a:t>: 17</a:t>
            </a:r>
          </a:p>
          <a:p>
            <a:r>
              <a:rPr lang="en-US" sz="1200" dirty="0" smtClean="0">
                <a:solidFill>
                  <a:schemeClr val="bg1"/>
                </a:solidFill>
                <a:latin typeface="Courier"/>
                <a:cs typeface="Courier"/>
              </a:rPr>
              <a:t>call: 1</a:t>
            </a:r>
          </a:p>
          <a:p>
            <a:r>
              <a:rPr lang="en-US" sz="1200" dirty="0" err="1" smtClean="0">
                <a:solidFill>
                  <a:schemeClr val="bg1"/>
                </a:solidFill>
                <a:latin typeface="Courier"/>
                <a:cs typeface="Courier"/>
              </a:rPr>
              <a:t>icmp</a:t>
            </a:r>
            <a:r>
              <a:rPr lang="en-US" sz="1200" dirty="0" smtClean="0">
                <a:solidFill>
                  <a:schemeClr val="bg1"/>
                </a:solidFill>
                <a:latin typeface="Courier"/>
                <a:cs typeface="Courier"/>
              </a:rPr>
              <a:t>: 5</a:t>
            </a:r>
          </a:p>
          <a:p>
            <a:r>
              <a:rPr lang="en-US" sz="1200" dirty="0" smtClean="0">
                <a:solidFill>
                  <a:schemeClr val="bg1"/>
                </a:solidFill>
                <a:latin typeface="Courier"/>
                <a:cs typeface="Courier"/>
              </a:rPr>
              <a:t>ret: 1</a:t>
            </a:r>
          </a:p>
          <a:p>
            <a:endParaRPr lang="en-US" sz="1200" dirty="0" smtClean="0">
              <a:solidFill>
                <a:schemeClr val="bg1"/>
              </a:solidFill>
              <a:latin typeface="Courier"/>
              <a:cs typeface="Courier"/>
            </a:endParaRPr>
          </a:p>
          <a:p>
            <a:r>
              <a:rPr lang="en-US" sz="1200" dirty="0" smtClean="0">
                <a:solidFill>
                  <a:schemeClr val="bg1"/>
                </a:solidFill>
                <a:latin typeface="Courier"/>
                <a:cs typeface="Courier"/>
              </a:rPr>
              <a:t>===-------------------------------------------------------------------------===</a:t>
            </a:r>
          </a:p>
          <a:p>
            <a:r>
              <a:rPr lang="en-US" sz="1200" dirty="0" smtClean="0">
                <a:solidFill>
                  <a:schemeClr val="bg1"/>
                </a:solidFill>
                <a:latin typeface="Courier"/>
                <a:cs typeface="Courier"/>
              </a:rPr>
              <a:t>                      ... Pass execution timing report ...</a:t>
            </a:r>
          </a:p>
          <a:p>
            <a:r>
              <a:rPr lang="en-US" sz="1200" dirty="0" smtClean="0">
                <a:solidFill>
                  <a:schemeClr val="bg1"/>
                </a:solidFill>
                <a:latin typeface="Courier"/>
                <a:cs typeface="Courier"/>
              </a:rPr>
              <a:t>===-------------------------------------------------------------------------===</a:t>
            </a:r>
          </a:p>
          <a:p>
            <a:r>
              <a:rPr lang="en-US" sz="1200" dirty="0" smtClean="0">
                <a:solidFill>
                  <a:schemeClr val="bg1"/>
                </a:solidFill>
                <a:latin typeface="Courier"/>
                <a:cs typeface="Courier"/>
              </a:rPr>
              <a:t>  Total Execution Time: 0.0010 seconds (0.0011 wall clock)</a:t>
            </a:r>
          </a:p>
          <a:p>
            <a:endParaRPr lang="en-US" sz="1200" dirty="0" smtClean="0">
              <a:solidFill>
                <a:schemeClr val="bg1"/>
              </a:solidFill>
              <a:latin typeface="Courier"/>
              <a:cs typeface="Courier"/>
            </a:endParaRPr>
          </a:p>
          <a:p>
            <a:r>
              <a:rPr lang="en-US" sz="1200" dirty="0" smtClean="0">
                <a:solidFill>
                  <a:schemeClr val="bg1"/>
                </a:solidFill>
                <a:latin typeface="Courier"/>
                <a:cs typeface="Courier"/>
              </a:rPr>
              <a:t>   ---User Time---   --System Time--   --</a:t>
            </a:r>
            <a:r>
              <a:rPr lang="en-US" sz="1200" dirty="0" err="1" smtClean="0">
                <a:solidFill>
                  <a:schemeClr val="bg1"/>
                </a:solidFill>
                <a:latin typeface="Courier"/>
                <a:cs typeface="Courier"/>
              </a:rPr>
              <a:t>User+System</a:t>
            </a:r>
            <a:r>
              <a:rPr lang="en-US" sz="1200" dirty="0" smtClean="0">
                <a:solidFill>
                  <a:schemeClr val="bg1"/>
                </a:solidFill>
                <a:latin typeface="Courier"/>
                <a:cs typeface="Courier"/>
              </a:rPr>
              <a:t>--   ---Wall Time---  --- Name ---</a:t>
            </a:r>
          </a:p>
          <a:p>
            <a:r>
              <a:rPr lang="en-US" sz="1200" dirty="0" smtClean="0">
                <a:solidFill>
                  <a:schemeClr val="bg1"/>
                </a:solidFill>
                <a:latin typeface="Courier"/>
                <a:cs typeface="Courier"/>
              </a:rPr>
              <a:t>   0.0002 ( 30.6%)   0.0002 ( 57.7%)   0.0004 ( 37.7%)   0.0004 ( 39.2%)  Counts </a:t>
            </a:r>
            <a:r>
              <a:rPr lang="en-US" sz="1200" dirty="0" err="1" smtClean="0">
                <a:solidFill>
                  <a:schemeClr val="bg1"/>
                </a:solidFill>
                <a:latin typeface="Courier"/>
                <a:cs typeface="Courier"/>
              </a:rPr>
              <a:t>opcodes</a:t>
            </a:r>
            <a:r>
              <a:rPr lang="en-US" sz="1200" dirty="0" smtClean="0">
                <a:solidFill>
                  <a:schemeClr val="bg1"/>
                </a:solidFill>
                <a:latin typeface="Courier"/>
                <a:cs typeface="Courier"/>
              </a:rPr>
              <a:t>         </a:t>
            </a:r>
          </a:p>
          <a:p>
            <a:r>
              <a:rPr lang="en-US" sz="1200" dirty="0" smtClean="0">
                <a:solidFill>
                  <a:schemeClr val="bg1"/>
                </a:solidFill>
                <a:latin typeface="Courier"/>
                <a:cs typeface="Courier"/>
              </a:rPr>
              <a:t>                                                                          per functions</a:t>
            </a:r>
          </a:p>
          <a:p>
            <a:r>
              <a:rPr lang="en-US" sz="1200" dirty="0" smtClean="0">
                <a:solidFill>
                  <a:schemeClr val="bg1"/>
                </a:solidFill>
                <a:latin typeface="Courier"/>
                <a:cs typeface="Courier"/>
              </a:rPr>
              <a:t>   0.0003 ( 33.6%)   0.0001 ( 21.1%)   0.0003 ( 30.3%)   0.0003 ( 29.3%)  Module </a:t>
            </a:r>
          </a:p>
          <a:p>
            <a:r>
              <a:rPr lang="en-US" sz="1200" dirty="0" smtClean="0">
                <a:solidFill>
                  <a:schemeClr val="bg1"/>
                </a:solidFill>
                <a:latin typeface="Courier"/>
                <a:cs typeface="Courier"/>
              </a:rPr>
              <a:t>                                                                          Verifier</a:t>
            </a:r>
          </a:p>
          <a:p>
            <a:r>
              <a:rPr lang="en-US" sz="1200" dirty="0" smtClean="0">
                <a:solidFill>
                  <a:schemeClr val="bg1"/>
                </a:solidFill>
                <a:latin typeface="Courier"/>
                <a:cs typeface="Courier"/>
              </a:rPr>
              <a:t>   0.0003 ( 34.6%)   0.0001 ( 18.9%)   0.0003 ( 30.5%)   0.0003 ( 29.2%)  Dominator Tree </a:t>
            </a:r>
          </a:p>
          <a:p>
            <a:r>
              <a:rPr lang="en-US" sz="1200" dirty="0" smtClean="0">
                <a:solidFill>
                  <a:schemeClr val="bg1"/>
                </a:solidFill>
                <a:latin typeface="Courier"/>
                <a:cs typeface="Courier"/>
              </a:rPr>
              <a:t>                                                                          Construction</a:t>
            </a:r>
          </a:p>
          <a:p>
            <a:r>
              <a:rPr lang="en-US" sz="1200" dirty="0" smtClean="0">
                <a:solidFill>
                  <a:schemeClr val="bg1"/>
                </a:solidFill>
                <a:latin typeface="Courier"/>
                <a:cs typeface="Courier"/>
              </a:rPr>
              <a:t>   0.0000 (  1.2%)   0.0000 (  2.3%)   0.0000 (  1.5%)   0.0000 (  2.3%)  Preliminary </a:t>
            </a:r>
          </a:p>
          <a:p>
            <a:r>
              <a:rPr lang="en-US" sz="1200" dirty="0" smtClean="0">
                <a:solidFill>
                  <a:schemeClr val="bg1"/>
                </a:solidFill>
                <a:latin typeface="Courier"/>
                <a:cs typeface="Courier"/>
              </a:rPr>
              <a:t>                                                                          verification</a:t>
            </a:r>
          </a:p>
          <a:p>
            <a:r>
              <a:rPr lang="en-US" sz="1200" dirty="0" smtClean="0">
                <a:solidFill>
                  <a:schemeClr val="bg1"/>
                </a:solidFill>
                <a:latin typeface="Courier"/>
                <a:cs typeface="Courier"/>
              </a:rPr>
              <a:t>   0.0008 (100.0%)   0.0003 (100.0%)   0.0010 (100.0%)   0.0011 (100.0%)  Total</a:t>
            </a:r>
            <a:endParaRPr lang="en-US" sz="1200" dirty="0">
              <a:solidFill>
                <a:schemeClr val="bg1"/>
              </a:solidFill>
              <a:latin typeface="Courier"/>
              <a:cs typeface="Courier"/>
            </a:endParaRPr>
          </a:p>
        </p:txBody>
      </p:sp>
      <p:sp>
        <p:nvSpPr>
          <p:cNvPr id="5" name="TextBox 4"/>
          <p:cNvSpPr txBox="1"/>
          <p:nvPr/>
        </p:nvSpPr>
        <p:spPr>
          <a:xfrm>
            <a:off x="457201" y="1067567"/>
            <a:ext cx="8229600" cy="707886"/>
          </a:xfrm>
          <a:prstGeom prst="rect">
            <a:avLst/>
          </a:prstGeom>
          <a:noFill/>
        </p:spPr>
        <p:txBody>
          <a:bodyPr wrap="square" rtlCol="0">
            <a:spAutoFit/>
          </a:bodyPr>
          <a:lstStyle/>
          <a:p>
            <a:r>
              <a:rPr lang="en-US" sz="2000" dirty="0" smtClean="0"/>
              <a:t>The pass manager provides the time-passes directive, that lets us get the runtime of each pass that we run. That is useful during benchmarking.</a:t>
            </a:r>
            <a:endParaRPr lang="en-US" sz="2000" dirty="0"/>
          </a:p>
        </p:txBody>
      </p:sp>
      <p:sp>
        <p:nvSpPr>
          <p:cNvPr id="6" name="Rectangle 5"/>
          <p:cNvSpPr/>
          <p:nvPr/>
        </p:nvSpPr>
        <p:spPr>
          <a:xfrm>
            <a:off x="6534066" y="2289075"/>
            <a:ext cx="1845780" cy="1004240"/>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Can you guess what these other passes are doing?</a:t>
            </a:r>
            <a:endParaRPr lang="en-US" dirty="0">
              <a:solidFill>
                <a:schemeClr val="tx1"/>
              </a:solidFill>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Chaining Passes</a:t>
            </a:r>
            <a:endParaRPr lang="en-US" dirty="0"/>
          </a:p>
        </p:txBody>
      </p:sp>
      <p:sp>
        <p:nvSpPr>
          <p:cNvPr id="3" name="Content Placeholder 2"/>
          <p:cNvSpPr>
            <a:spLocks noGrp="1"/>
          </p:cNvSpPr>
          <p:nvPr>
            <p:ph idx="1"/>
          </p:nvPr>
        </p:nvSpPr>
        <p:spPr/>
        <p:txBody>
          <a:bodyPr/>
          <a:lstStyle/>
          <a:p>
            <a:r>
              <a:rPr lang="en-US" dirty="0" smtClean="0"/>
              <a:t>A pass may invoke another.</a:t>
            </a:r>
          </a:p>
          <a:p>
            <a:pPr lvl="1"/>
            <a:r>
              <a:rPr lang="en-US" dirty="0" smtClean="0"/>
              <a:t>To transform the program, e.g., </a:t>
            </a:r>
            <a:r>
              <a:rPr lang="en-US" dirty="0" err="1" smtClean="0"/>
              <a:t>BreakCriticalEdges</a:t>
            </a:r>
            <a:endParaRPr lang="en-US" dirty="0" smtClean="0"/>
          </a:p>
          <a:p>
            <a:pPr lvl="1"/>
            <a:r>
              <a:rPr lang="en-US" dirty="0" smtClean="0"/>
              <a:t>To obtain information about the program, e.g., </a:t>
            </a:r>
            <a:r>
              <a:rPr lang="en-US" dirty="0" err="1" smtClean="0"/>
              <a:t>AliasAnalysis</a:t>
            </a:r>
            <a:endParaRPr lang="en-US" dirty="0" smtClean="0"/>
          </a:p>
          <a:p>
            <a:r>
              <a:rPr lang="en-US" dirty="0" smtClean="0"/>
              <a:t>If a pass invokes another, then it must say it explicitly, through the </a:t>
            </a:r>
            <a:r>
              <a:rPr lang="en-US" dirty="0" err="1" smtClean="0">
                <a:latin typeface="Courier"/>
                <a:cs typeface="Courier"/>
              </a:rPr>
              <a:t>getAnalysisUsage</a:t>
            </a:r>
            <a:r>
              <a:rPr lang="en-US" dirty="0" smtClean="0"/>
              <a:t> method, in the class </a:t>
            </a:r>
            <a:r>
              <a:rPr lang="en-US" dirty="0" err="1" smtClean="0">
                <a:latin typeface="Courier"/>
                <a:cs typeface="Courier"/>
              </a:rPr>
              <a:t>FunctionPass</a:t>
            </a:r>
            <a:r>
              <a:rPr lang="en-US" dirty="0" smtClean="0"/>
              <a:t>.</a:t>
            </a:r>
          </a:p>
          <a:p>
            <a:r>
              <a:rPr lang="en-US" dirty="0" smtClean="0"/>
              <a:t>To recover the data-structures created by the pass, we can use the </a:t>
            </a:r>
            <a:r>
              <a:rPr lang="en-US" dirty="0" err="1" smtClean="0">
                <a:latin typeface="Courier"/>
                <a:cs typeface="Courier"/>
              </a:rPr>
              <a:t>getAnalysis</a:t>
            </a:r>
            <a:r>
              <a:rPr lang="en-US" dirty="0" smtClean="0"/>
              <a:t> method.</a:t>
            </a:r>
            <a:endParaRPr lang="en-US"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the Number of Basic Blocks in Loops</a:t>
            </a:r>
            <a:endParaRPr lang="en-US" dirty="0"/>
          </a:p>
        </p:txBody>
      </p:sp>
      <p:sp>
        <p:nvSpPr>
          <p:cNvPr id="4" name="TextBox 3"/>
          <p:cNvSpPr txBox="1"/>
          <p:nvPr/>
        </p:nvSpPr>
        <p:spPr>
          <a:xfrm>
            <a:off x="457200" y="1284837"/>
            <a:ext cx="3755234" cy="1938992"/>
          </a:xfrm>
          <a:prstGeom prst="rect">
            <a:avLst/>
          </a:prstGeom>
          <a:noFill/>
        </p:spPr>
        <p:txBody>
          <a:bodyPr wrap="square" rtlCol="0">
            <a:spAutoFit/>
          </a:bodyPr>
          <a:lstStyle/>
          <a:p>
            <a:r>
              <a:rPr lang="en-US" sz="2400" dirty="0" smtClean="0"/>
              <a:t>In order to demonstrate how to invoke a pass from another pass, we will create a tool to count the number of basic blocks inside a loop.</a:t>
            </a:r>
            <a:endParaRPr lang="en-US" sz="2400" dirty="0"/>
          </a:p>
        </p:txBody>
      </p:sp>
      <p:pic>
        <p:nvPicPr>
          <p:cNvPr id="5" name="Picture 4" descr="loop2.pdf"/>
          <p:cNvPicPr>
            <a:picLocks noChangeAspect="1"/>
          </p:cNvPicPr>
          <p:nvPr/>
        </p:nvPicPr>
        <p:blipFill>
          <a:blip r:embed="rId2"/>
          <a:stretch>
            <a:fillRect/>
          </a:stretch>
        </p:blipFill>
        <p:spPr>
          <a:xfrm>
            <a:off x="4212434" y="1284837"/>
            <a:ext cx="4783632" cy="5573163"/>
          </a:xfrm>
          <a:prstGeom prst="rect">
            <a:avLst/>
          </a:prstGeom>
        </p:spPr>
      </p:pic>
      <p:sp>
        <p:nvSpPr>
          <p:cNvPr id="6" name="Rectangle 5"/>
          <p:cNvSpPr/>
          <p:nvPr/>
        </p:nvSpPr>
        <p:spPr>
          <a:xfrm>
            <a:off x="900181" y="3509002"/>
            <a:ext cx="2865206" cy="2929949"/>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AutoNum type="arabicParenR"/>
            </a:pPr>
            <a:r>
              <a:rPr lang="en-US" dirty="0" smtClean="0">
                <a:solidFill>
                  <a:schemeClr val="tx1"/>
                </a:solidFill>
              </a:rPr>
              <a:t>How many loops do we have in the program on the right?</a:t>
            </a:r>
          </a:p>
          <a:p>
            <a:pPr marL="342900" indent="-342900">
              <a:buAutoNum type="arabicParenR"/>
            </a:pPr>
            <a:endParaRPr lang="en-US" dirty="0" smtClean="0">
              <a:solidFill>
                <a:schemeClr val="tx1"/>
              </a:solidFill>
            </a:endParaRPr>
          </a:p>
          <a:p>
            <a:pPr marL="342900" indent="-342900">
              <a:buAutoNum type="arabicParenR"/>
            </a:pPr>
            <a:r>
              <a:rPr lang="en-US" dirty="0" smtClean="0">
                <a:solidFill>
                  <a:schemeClr val="tx1"/>
                </a:solidFill>
              </a:rPr>
              <a:t>How to identify a loop?</a:t>
            </a:r>
          </a:p>
          <a:p>
            <a:pPr marL="342900" indent="-342900">
              <a:buAutoNum type="arabicParenR"/>
            </a:pPr>
            <a:endParaRPr lang="en-US" dirty="0" smtClean="0">
              <a:solidFill>
                <a:schemeClr val="tx1"/>
              </a:solidFill>
            </a:endParaRPr>
          </a:p>
          <a:p>
            <a:pPr marL="342900" indent="-342900">
              <a:buAutoNum type="arabicParenR"/>
            </a:pPr>
            <a:r>
              <a:rPr lang="en-US" dirty="0" smtClean="0">
                <a:solidFill>
                  <a:schemeClr val="tx1"/>
                </a:solidFill>
              </a:rPr>
              <a:t>How many basic blocks do we have in the smallest loop?</a:t>
            </a:r>
            <a:endParaRPr lang="en-US" dirty="0">
              <a:solidFill>
                <a:schemeClr val="tx1"/>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718111"/>
          </a:xfrm>
        </p:spPr>
        <p:txBody>
          <a:bodyPr/>
          <a:lstStyle/>
          <a:p>
            <a:r>
              <a:rPr lang="en-US" dirty="0" smtClean="0"/>
              <a:t>Dealing with Loops</a:t>
            </a:r>
            <a:endParaRPr lang="en-US" dirty="0"/>
          </a:p>
        </p:txBody>
      </p:sp>
      <p:sp>
        <p:nvSpPr>
          <p:cNvPr id="5" name="TextBox 4"/>
          <p:cNvSpPr txBox="1"/>
          <p:nvPr/>
        </p:nvSpPr>
        <p:spPr>
          <a:xfrm>
            <a:off x="457200" y="1284837"/>
            <a:ext cx="3755234" cy="1938992"/>
          </a:xfrm>
          <a:prstGeom prst="rect">
            <a:avLst/>
          </a:prstGeom>
          <a:noFill/>
        </p:spPr>
        <p:txBody>
          <a:bodyPr wrap="square" rtlCol="0">
            <a:spAutoFit/>
          </a:bodyPr>
          <a:lstStyle/>
          <a:p>
            <a:r>
              <a:rPr lang="en-US" sz="2400" dirty="0" smtClean="0"/>
              <a:t>In order to demonstrate how to invoke a pass from another pass, we will create a tool to count the number of basic blocks inside a loop.</a:t>
            </a:r>
            <a:endParaRPr lang="en-US" sz="2400" dirty="0"/>
          </a:p>
        </p:txBody>
      </p:sp>
      <p:sp>
        <p:nvSpPr>
          <p:cNvPr id="7" name="Rectangle 6"/>
          <p:cNvSpPr/>
          <p:nvPr/>
        </p:nvSpPr>
        <p:spPr>
          <a:xfrm>
            <a:off x="900181" y="3509002"/>
            <a:ext cx="2865206" cy="2929949"/>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AutoNum type="arabicParenR"/>
            </a:pPr>
            <a:r>
              <a:rPr lang="en-US" dirty="0" smtClean="0">
                <a:solidFill>
                  <a:schemeClr val="tx1"/>
                </a:solidFill>
              </a:rPr>
              <a:t>How many loops do we have in the program on the right?</a:t>
            </a:r>
          </a:p>
          <a:p>
            <a:pPr marL="342900" indent="-342900">
              <a:buAutoNum type="arabicParenR"/>
            </a:pPr>
            <a:endParaRPr lang="en-US" dirty="0" smtClean="0">
              <a:solidFill>
                <a:schemeClr val="tx1"/>
              </a:solidFill>
            </a:endParaRPr>
          </a:p>
          <a:p>
            <a:pPr marL="342900" indent="-342900">
              <a:buAutoNum type="arabicParenR"/>
            </a:pPr>
            <a:r>
              <a:rPr lang="en-US" dirty="0" smtClean="0">
                <a:solidFill>
                  <a:schemeClr val="tx1"/>
                </a:solidFill>
              </a:rPr>
              <a:t>How to identify a loop?</a:t>
            </a:r>
          </a:p>
          <a:p>
            <a:pPr marL="342900" indent="-342900">
              <a:buAutoNum type="arabicParenR"/>
            </a:pPr>
            <a:endParaRPr lang="en-US" dirty="0" smtClean="0">
              <a:solidFill>
                <a:schemeClr val="tx1"/>
              </a:solidFill>
            </a:endParaRPr>
          </a:p>
          <a:p>
            <a:pPr marL="342900" indent="-342900">
              <a:buAutoNum type="arabicParenR"/>
            </a:pPr>
            <a:r>
              <a:rPr lang="en-US" dirty="0" smtClean="0">
                <a:solidFill>
                  <a:schemeClr val="tx1"/>
                </a:solidFill>
              </a:rPr>
              <a:t>How many basic blocks do we have in the smallest loop?</a:t>
            </a:r>
            <a:endParaRPr lang="en-US" dirty="0">
              <a:solidFill>
                <a:schemeClr val="tx1"/>
              </a:solidFill>
            </a:endParaRPr>
          </a:p>
        </p:txBody>
      </p:sp>
      <p:sp>
        <p:nvSpPr>
          <p:cNvPr id="8" name="TextBox 7"/>
          <p:cNvSpPr txBox="1"/>
          <p:nvPr/>
        </p:nvSpPr>
        <p:spPr>
          <a:xfrm>
            <a:off x="4783906" y="1437237"/>
            <a:ext cx="3755234" cy="4524315"/>
          </a:xfrm>
          <a:prstGeom prst="rect">
            <a:avLst/>
          </a:prstGeom>
          <a:noFill/>
        </p:spPr>
        <p:txBody>
          <a:bodyPr wrap="square" rtlCol="0">
            <a:spAutoFit/>
          </a:bodyPr>
          <a:lstStyle/>
          <a:p>
            <a:pPr marL="457200" indent="-457200">
              <a:buFont typeface="Arial"/>
              <a:buChar char="•"/>
            </a:pPr>
            <a:r>
              <a:rPr lang="en-US" sz="2400" dirty="0" smtClean="0"/>
              <a:t>We could implement some functionalities to deal with all the questions on the left.</a:t>
            </a:r>
          </a:p>
          <a:p>
            <a:pPr marL="457200" indent="-457200">
              <a:buFont typeface="Arial"/>
              <a:buChar char="•"/>
            </a:pPr>
            <a:endParaRPr lang="en-US" sz="2400" dirty="0" smtClean="0"/>
          </a:p>
          <a:p>
            <a:pPr marL="457200" indent="-457200">
              <a:buFont typeface="Arial"/>
              <a:buChar char="•"/>
            </a:pPr>
            <a:r>
              <a:rPr lang="en-US" sz="2400" dirty="0" smtClean="0"/>
              <a:t>However, LLVM already has a pass that handles loops.</a:t>
            </a:r>
          </a:p>
          <a:p>
            <a:pPr marL="457200" indent="-457200">
              <a:buFont typeface="Arial"/>
              <a:buChar char="•"/>
            </a:pPr>
            <a:endParaRPr lang="en-US" sz="2400" dirty="0" smtClean="0"/>
          </a:p>
          <a:p>
            <a:pPr marL="457200" indent="-457200">
              <a:buFont typeface="Arial"/>
              <a:buChar char="•"/>
            </a:pPr>
            <a:r>
              <a:rPr lang="en-US" sz="2400" dirty="0" smtClean="0"/>
              <a:t>We can use this pass to obtain the number of basic blocks per loops.</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Skeleton of our Pass</a:t>
            </a:r>
            <a:endParaRPr lang="en-US" dirty="0"/>
          </a:p>
        </p:txBody>
      </p:sp>
      <p:sp>
        <p:nvSpPr>
          <p:cNvPr id="4" name="TextBox 3"/>
          <p:cNvSpPr txBox="1"/>
          <p:nvPr/>
        </p:nvSpPr>
        <p:spPr>
          <a:xfrm>
            <a:off x="457200" y="1155197"/>
            <a:ext cx="5141477" cy="5355313"/>
          </a:xfrm>
          <a:prstGeom prst="rect">
            <a:avLst/>
          </a:prstGeom>
          <a:noFill/>
          <a:ln>
            <a:solidFill>
              <a:schemeClr val="bg1">
                <a:lumMod val="50000"/>
              </a:schemeClr>
            </a:solidFill>
          </a:ln>
        </p:spPr>
        <p:txBody>
          <a:bodyPr wrap="none" rtlCol="0">
            <a:spAutoFit/>
          </a:bodyPr>
          <a:lstStyle/>
          <a:p>
            <a:r>
              <a:rPr lang="en-US" dirty="0" smtClean="0">
                <a:latin typeface="Calibri"/>
                <a:cs typeface="Calibri"/>
              </a:rPr>
              <a:t>namespace {</a:t>
            </a:r>
          </a:p>
          <a:p>
            <a:r>
              <a:rPr lang="en-US" dirty="0" smtClean="0">
                <a:latin typeface="Calibri"/>
                <a:cs typeface="Calibri"/>
              </a:rPr>
              <a:t>  </a:t>
            </a:r>
            <a:r>
              <a:rPr lang="en-US" b="1" dirty="0" err="1" smtClean="0">
                <a:solidFill>
                  <a:srgbClr val="0000FF"/>
                </a:solidFill>
                <a:latin typeface="Calibri"/>
                <a:cs typeface="Calibri"/>
              </a:rPr>
              <a:t>struct</a:t>
            </a:r>
            <a:r>
              <a:rPr lang="en-US" b="1" dirty="0" smtClean="0">
                <a:solidFill>
                  <a:srgbClr val="0000FF"/>
                </a:solidFill>
                <a:latin typeface="Calibri"/>
                <a:cs typeface="Calibri"/>
              </a:rPr>
              <a:t> </a:t>
            </a:r>
            <a:r>
              <a:rPr lang="en-US" dirty="0" err="1" smtClean="0">
                <a:latin typeface="Calibri"/>
                <a:cs typeface="Calibri"/>
              </a:rPr>
              <a:t>BBinLoops</a:t>
            </a:r>
            <a:r>
              <a:rPr lang="en-US" dirty="0" smtClean="0">
                <a:latin typeface="Calibri"/>
                <a:cs typeface="Calibri"/>
              </a:rPr>
              <a:t> : public </a:t>
            </a:r>
            <a:r>
              <a:rPr lang="en-US" b="1" dirty="0" err="1" smtClean="0">
                <a:solidFill>
                  <a:srgbClr val="FF0000"/>
                </a:solidFill>
                <a:latin typeface="Calibri"/>
                <a:cs typeface="Calibri"/>
              </a:rPr>
              <a:t>FunctionPass</a:t>
            </a:r>
            <a:r>
              <a:rPr lang="en-US" b="1" dirty="0" smtClean="0">
                <a:solidFill>
                  <a:srgbClr val="FF0000"/>
                </a:solidFill>
                <a:latin typeface="Calibri"/>
                <a:cs typeface="Calibri"/>
              </a:rPr>
              <a:t> </a:t>
            </a:r>
            <a:r>
              <a:rPr lang="en-US" dirty="0" smtClean="0">
                <a:latin typeface="Calibri"/>
                <a:cs typeface="Calibri"/>
              </a:rPr>
              <a:t>{</a:t>
            </a:r>
          </a:p>
          <a:p>
            <a:r>
              <a:rPr lang="en-US" dirty="0" smtClean="0">
                <a:latin typeface="Calibri"/>
                <a:cs typeface="Calibri"/>
              </a:rPr>
              <a:t>    static char ID;</a:t>
            </a:r>
          </a:p>
          <a:p>
            <a:r>
              <a:rPr lang="en-US" dirty="0" smtClean="0">
                <a:latin typeface="Calibri"/>
                <a:cs typeface="Calibri"/>
              </a:rPr>
              <a:t>    </a:t>
            </a:r>
            <a:r>
              <a:rPr lang="en-US" dirty="0" err="1" smtClean="0">
                <a:latin typeface="Calibri"/>
                <a:cs typeface="Calibri"/>
              </a:rPr>
              <a:t>BBinLoops</a:t>
            </a:r>
            <a:r>
              <a:rPr lang="en-US" dirty="0" smtClean="0">
                <a:latin typeface="Calibri"/>
                <a:cs typeface="Calibri"/>
              </a:rPr>
              <a:t>() : </a:t>
            </a:r>
            <a:r>
              <a:rPr lang="en-US" dirty="0" err="1" smtClean="0">
                <a:latin typeface="Calibri"/>
                <a:cs typeface="Calibri"/>
              </a:rPr>
              <a:t>FunctionPass(ID</a:t>
            </a:r>
            <a:r>
              <a:rPr lang="en-US" dirty="0" smtClean="0">
                <a:latin typeface="Calibri"/>
                <a:cs typeface="Calibri"/>
              </a:rPr>
              <a:t>) {}</a:t>
            </a:r>
          </a:p>
          <a:p>
            <a:endParaRPr lang="en-US" dirty="0" smtClean="0">
              <a:latin typeface="Calibri"/>
              <a:cs typeface="Calibri"/>
            </a:endParaRPr>
          </a:p>
          <a:p>
            <a:r>
              <a:rPr lang="en-US" dirty="0" smtClean="0">
                <a:latin typeface="Calibri"/>
                <a:cs typeface="Calibri"/>
              </a:rPr>
              <a:t>    void </a:t>
            </a:r>
            <a:r>
              <a:rPr lang="en-US" b="1" dirty="0" err="1" smtClean="0">
                <a:solidFill>
                  <a:srgbClr val="008000"/>
                </a:solidFill>
                <a:latin typeface="Calibri"/>
                <a:cs typeface="Calibri"/>
              </a:rPr>
              <a:t>getAnalysisUsage</a:t>
            </a:r>
            <a:r>
              <a:rPr lang="en-US" dirty="0" err="1" smtClean="0">
                <a:latin typeface="Calibri"/>
                <a:cs typeface="Calibri"/>
              </a:rPr>
              <a:t>(AnalysisUsage</a:t>
            </a:r>
            <a:r>
              <a:rPr lang="en-US" dirty="0" smtClean="0">
                <a:latin typeface="Calibri"/>
                <a:cs typeface="Calibri"/>
              </a:rPr>
              <a:t> &amp;AU) const {</a:t>
            </a:r>
          </a:p>
          <a:p>
            <a:r>
              <a:rPr lang="en-US" dirty="0" smtClean="0">
                <a:latin typeface="Calibri"/>
                <a:cs typeface="Calibri"/>
              </a:rPr>
              <a:t>      …</a:t>
            </a:r>
          </a:p>
          <a:p>
            <a:r>
              <a:rPr lang="en-US" dirty="0" smtClean="0">
                <a:latin typeface="Calibri"/>
                <a:cs typeface="Calibri"/>
              </a:rPr>
              <a:t>    }</a:t>
            </a:r>
          </a:p>
          <a:p>
            <a:endParaRPr lang="en-US" dirty="0" smtClean="0">
              <a:latin typeface="Calibri"/>
              <a:cs typeface="Calibri"/>
            </a:endParaRPr>
          </a:p>
          <a:p>
            <a:r>
              <a:rPr lang="en-US" dirty="0" smtClean="0">
                <a:latin typeface="Calibri"/>
                <a:cs typeface="Calibri"/>
              </a:rPr>
              <a:t>    virtual </a:t>
            </a:r>
            <a:r>
              <a:rPr lang="en-US" dirty="0" err="1" smtClean="0">
                <a:latin typeface="Calibri"/>
                <a:cs typeface="Calibri"/>
              </a:rPr>
              <a:t>bool</a:t>
            </a:r>
            <a:r>
              <a:rPr lang="en-US" dirty="0" smtClean="0">
                <a:latin typeface="Calibri"/>
                <a:cs typeface="Calibri"/>
              </a:rPr>
              <a:t> </a:t>
            </a:r>
            <a:r>
              <a:rPr lang="en-US" dirty="0" err="1" smtClean="0">
                <a:latin typeface="Calibri"/>
                <a:cs typeface="Calibri"/>
              </a:rPr>
              <a:t>runOnFunction(Function</a:t>
            </a:r>
            <a:r>
              <a:rPr lang="en-US" dirty="0" smtClean="0">
                <a:latin typeface="Calibri"/>
                <a:cs typeface="Calibri"/>
              </a:rPr>
              <a:t> &amp;F) {</a:t>
            </a:r>
          </a:p>
          <a:p>
            <a:r>
              <a:rPr lang="en-US" dirty="0" smtClean="0">
                <a:latin typeface="Calibri"/>
                <a:cs typeface="Calibri"/>
              </a:rPr>
              <a:t>      …</a:t>
            </a:r>
          </a:p>
          <a:p>
            <a:r>
              <a:rPr lang="en-US" dirty="0" smtClean="0">
                <a:latin typeface="Calibri"/>
                <a:cs typeface="Calibri"/>
              </a:rPr>
              <a:t>      </a:t>
            </a:r>
            <a:r>
              <a:rPr lang="en-US" b="1" dirty="0" err="1" smtClean="0">
                <a:solidFill>
                  <a:srgbClr val="FF6600"/>
                </a:solidFill>
                <a:latin typeface="Calibri"/>
                <a:cs typeface="Calibri"/>
              </a:rPr>
              <a:t>return</a:t>
            </a:r>
            <a:r>
              <a:rPr lang="en-US" dirty="0" err="1" smtClean="0">
                <a:latin typeface="Calibri"/>
                <a:cs typeface="Calibri"/>
              </a:rPr>
              <a:t>(false</a:t>
            </a:r>
            <a:r>
              <a:rPr lang="en-US" dirty="0" smtClean="0">
                <a:latin typeface="Calibri"/>
                <a:cs typeface="Calibri"/>
              </a:rPr>
              <a:t>);</a:t>
            </a:r>
          </a:p>
          <a:p>
            <a:r>
              <a:rPr lang="en-US" dirty="0" smtClean="0">
                <a:latin typeface="Calibri"/>
                <a:cs typeface="Calibri"/>
              </a:rPr>
              <a:t>    }</a:t>
            </a:r>
          </a:p>
          <a:p>
            <a:r>
              <a:rPr lang="en-US" dirty="0" smtClean="0">
                <a:latin typeface="Calibri"/>
                <a:cs typeface="Calibri"/>
              </a:rPr>
              <a:t>  };</a:t>
            </a:r>
          </a:p>
          <a:p>
            <a:r>
              <a:rPr lang="en-US" dirty="0" smtClean="0">
                <a:latin typeface="Calibri"/>
                <a:cs typeface="Calibri"/>
              </a:rPr>
              <a:t>}</a:t>
            </a:r>
          </a:p>
          <a:p>
            <a:endParaRPr lang="en-US" dirty="0" smtClean="0">
              <a:latin typeface="Calibri"/>
              <a:cs typeface="Calibri"/>
            </a:endParaRPr>
          </a:p>
          <a:p>
            <a:r>
              <a:rPr lang="en-US" dirty="0" smtClean="0">
                <a:cs typeface="Calibri"/>
              </a:rPr>
              <a:t>char </a:t>
            </a:r>
            <a:r>
              <a:rPr lang="en-US" dirty="0" err="1" smtClean="0">
                <a:cs typeface="Calibri"/>
              </a:rPr>
              <a:t>BBinLoops::ID</a:t>
            </a:r>
            <a:r>
              <a:rPr lang="en-US" dirty="0" smtClean="0">
                <a:cs typeface="Calibri"/>
              </a:rPr>
              <a:t> = 0;</a:t>
            </a:r>
          </a:p>
          <a:p>
            <a:r>
              <a:rPr lang="en-US" dirty="0" smtClean="0">
                <a:cs typeface="Calibri"/>
              </a:rPr>
              <a:t>static </a:t>
            </a:r>
            <a:r>
              <a:rPr lang="en-US" dirty="0" err="1" smtClean="0">
                <a:cs typeface="Calibri"/>
              </a:rPr>
              <a:t>RegisterPass</a:t>
            </a:r>
            <a:r>
              <a:rPr lang="en-US" dirty="0" smtClean="0">
                <a:cs typeface="Calibri"/>
              </a:rPr>
              <a:t>&lt;</a:t>
            </a:r>
            <a:r>
              <a:rPr lang="en-US" dirty="0" err="1" smtClean="0">
                <a:cs typeface="Calibri"/>
              </a:rPr>
              <a:t>BBinLoops</a:t>
            </a:r>
            <a:r>
              <a:rPr lang="en-US" dirty="0" smtClean="0">
                <a:cs typeface="Calibri"/>
              </a:rPr>
              <a:t>&gt; </a:t>
            </a:r>
            <a:r>
              <a:rPr lang="en-US" dirty="0" err="1" smtClean="0">
                <a:cs typeface="Calibri"/>
              </a:rPr>
              <a:t>X("bbloop</a:t>
            </a:r>
            <a:r>
              <a:rPr lang="en-US" dirty="0" smtClean="0">
                <a:cs typeface="Calibri"/>
              </a:rPr>
              <a:t>",</a:t>
            </a:r>
          </a:p>
          <a:p>
            <a:r>
              <a:rPr lang="en-US" dirty="0" smtClean="0">
                <a:cs typeface="Calibri"/>
              </a:rPr>
              <a:t>    "Count the number of </a:t>
            </a:r>
            <a:r>
              <a:rPr lang="en-US" dirty="0" err="1" smtClean="0">
                <a:cs typeface="Calibri"/>
              </a:rPr>
              <a:t>BBs</a:t>
            </a:r>
            <a:r>
              <a:rPr lang="en-US" dirty="0" smtClean="0">
                <a:cs typeface="Calibri"/>
              </a:rPr>
              <a:t> inside each loop");</a:t>
            </a:r>
            <a:endParaRPr lang="en-US" dirty="0">
              <a:latin typeface="Calibri"/>
              <a:cs typeface="Calibri"/>
            </a:endParaRPr>
          </a:p>
        </p:txBody>
      </p:sp>
      <p:sp>
        <p:nvSpPr>
          <p:cNvPr id="5" name="Rectangle 4"/>
          <p:cNvSpPr/>
          <p:nvPr/>
        </p:nvSpPr>
        <p:spPr>
          <a:xfrm>
            <a:off x="5630352" y="1096125"/>
            <a:ext cx="3317994" cy="5564350"/>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342900" indent="-342900">
              <a:buAutoNum type="arabicParenR"/>
            </a:pPr>
            <a:r>
              <a:rPr lang="en-US" dirty="0" smtClean="0">
                <a:solidFill>
                  <a:schemeClr val="tx1"/>
                </a:solidFill>
              </a:rPr>
              <a:t>We will be going over functions; hence, we implement a </a:t>
            </a:r>
            <a:r>
              <a:rPr lang="en-US" b="1" dirty="0" err="1" smtClean="0">
                <a:solidFill>
                  <a:srgbClr val="FF0000"/>
                </a:solidFill>
              </a:rPr>
              <a:t>FunctionPass</a:t>
            </a:r>
            <a:r>
              <a:rPr lang="en-US" dirty="0" smtClean="0">
                <a:solidFill>
                  <a:schemeClr val="tx1"/>
                </a:solidFill>
              </a:rPr>
              <a:t>.</a:t>
            </a:r>
          </a:p>
          <a:p>
            <a:pPr marL="342900" indent="-342900">
              <a:buAutoNum type="arabicParenR"/>
            </a:pPr>
            <a:endParaRPr lang="en-US" dirty="0" smtClean="0">
              <a:solidFill>
                <a:schemeClr val="tx1"/>
              </a:solidFill>
            </a:endParaRPr>
          </a:p>
          <a:p>
            <a:pPr marL="342900" indent="-342900">
              <a:buAutoNum type="arabicParenR"/>
            </a:pPr>
            <a:r>
              <a:rPr lang="en-US" dirty="0" smtClean="0">
                <a:solidFill>
                  <a:schemeClr val="tx1"/>
                </a:solidFill>
              </a:rPr>
              <a:t>A pass, in LLVM, is implemented as a class (or a </a:t>
            </a:r>
            <a:r>
              <a:rPr lang="en-US" b="1" dirty="0" err="1" smtClean="0">
                <a:solidFill>
                  <a:srgbClr val="0000FF"/>
                </a:solidFill>
              </a:rPr>
              <a:t>struct</a:t>
            </a:r>
            <a:r>
              <a:rPr lang="en-US" dirty="0" smtClean="0">
                <a:solidFill>
                  <a:schemeClr val="tx1"/>
                </a:solidFill>
              </a:rPr>
              <a:t>, as they are almost the same in C++).</a:t>
            </a:r>
          </a:p>
          <a:p>
            <a:pPr marL="342900" indent="-342900">
              <a:buAutoNum type="arabicParenR"/>
            </a:pPr>
            <a:endParaRPr lang="en-US" dirty="0" smtClean="0">
              <a:solidFill>
                <a:schemeClr val="tx1"/>
              </a:solidFill>
            </a:endParaRPr>
          </a:p>
          <a:p>
            <a:pPr marL="342900" indent="-342900">
              <a:buAutoNum type="arabicParenR"/>
            </a:pPr>
            <a:r>
              <a:rPr lang="en-US" dirty="0" smtClean="0">
                <a:solidFill>
                  <a:schemeClr val="tx1"/>
                </a:solidFill>
              </a:rPr>
              <a:t>T</a:t>
            </a:r>
            <a:r>
              <a:rPr lang="en-US" b="1" dirty="0" smtClean="0">
                <a:solidFill>
                  <a:srgbClr val="008000"/>
                </a:solidFill>
              </a:rPr>
              <a:t>his method</a:t>
            </a:r>
            <a:r>
              <a:rPr lang="en-US" dirty="0" smtClean="0">
                <a:solidFill>
                  <a:schemeClr val="tx1"/>
                </a:solidFill>
              </a:rPr>
              <a:t> tells LLVM which other passes we need to execute properly.</a:t>
            </a:r>
          </a:p>
          <a:p>
            <a:pPr marL="342900" indent="-342900">
              <a:buAutoNum type="arabicParenR"/>
            </a:pPr>
            <a:endParaRPr lang="en-US" dirty="0" smtClean="0">
              <a:solidFill>
                <a:schemeClr val="tx1"/>
              </a:solidFill>
            </a:endParaRPr>
          </a:p>
          <a:p>
            <a:pPr marL="342900" indent="-342900">
              <a:buAutoNum type="arabicParenR"/>
            </a:pPr>
            <a:r>
              <a:rPr lang="en-US" dirty="0" smtClean="0">
                <a:solidFill>
                  <a:schemeClr val="tx1"/>
                </a:solidFill>
              </a:rPr>
              <a:t>Our pass is not changing the program, thus we </a:t>
            </a:r>
            <a:r>
              <a:rPr lang="en-US" b="1" dirty="0" smtClean="0">
                <a:solidFill>
                  <a:srgbClr val="FF6600"/>
                </a:solidFill>
              </a:rPr>
              <a:t>return false</a:t>
            </a:r>
            <a:r>
              <a:rPr lang="en-US" dirty="0" smtClean="0">
                <a:solidFill>
                  <a:schemeClr val="tx1"/>
                </a:solidFill>
              </a:rPr>
              <a:t>. Were we applying any change on the program, then our </a:t>
            </a:r>
            <a:r>
              <a:rPr lang="en-US" dirty="0" err="1" smtClean="0">
                <a:solidFill>
                  <a:schemeClr val="tx1"/>
                </a:solidFill>
              </a:rPr>
              <a:t>runOnFunction</a:t>
            </a:r>
            <a:r>
              <a:rPr lang="en-US" dirty="0" smtClean="0">
                <a:solidFill>
                  <a:schemeClr val="tx1"/>
                </a:solidFill>
              </a:rPr>
              <a:t> method should return true.</a:t>
            </a:r>
            <a:endParaRPr lang="en-US" dirty="0">
              <a:solidFill>
                <a:schemeClr val="tx1"/>
              </a:solidFill>
            </a:endParaRPr>
          </a:p>
        </p:txBody>
      </p:sp>
      <p:sp>
        <p:nvSpPr>
          <p:cNvPr id="6" name="Rectangle 5"/>
          <p:cNvSpPr/>
          <p:nvPr/>
        </p:nvSpPr>
        <p:spPr>
          <a:xfrm>
            <a:off x="2907958" y="4208949"/>
            <a:ext cx="2245463" cy="1081881"/>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What is the difference between </a:t>
            </a:r>
            <a:r>
              <a:rPr lang="en-US" dirty="0" err="1" smtClean="0">
                <a:solidFill>
                  <a:schemeClr val="tx1"/>
                </a:solidFill>
              </a:rPr>
              <a:t>structs</a:t>
            </a:r>
            <a:r>
              <a:rPr lang="en-US" dirty="0" smtClean="0">
                <a:solidFill>
                  <a:schemeClr val="tx1"/>
                </a:solidFill>
              </a:rPr>
              <a:t> and classes in C++?</a:t>
            </a:r>
            <a:endParaRPr lang="en-US" dirty="0">
              <a:solidFill>
                <a:schemeClr val="tx1"/>
              </a:solidFill>
            </a:endParaRPr>
          </a:p>
        </p:txBody>
      </p:sp>
      <p:cxnSp>
        <p:nvCxnSpPr>
          <p:cNvPr id="8" name="Straight Arrow Connector 7"/>
          <p:cNvCxnSpPr/>
          <p:nvPr/>
        </p:nvCxnSpPr>
        <p:spPr>
          <a:xfrm rot="10800000" flipV="1">
            <a:off x="4769500" y="3219476"/>
            <a:ext cx="1225602" cy="1166691"/>
          </a:xfrm>
          <a:prstGeom prst="straightConnector1">
            <a:avLst/>
          </a:prstGeom>
          <a:ln>
            <a:solidFill>
              <a:srgbClr val="0000FF"/>
            </a:solidFill>
            <a:prstDash val="dash"/>
            <a:tailEnd type="stealth" w="lg" len="lg"/>
          </a:ln>
          <a:effectLst/>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6158111" y="0"/>
            <a:ext cx="2985889" cy="307777"/>
          </a:xfrm>
          <a:prstGeom prst="rect">
            <a:avLst/>
          </a:prstGeom>
        </p:spPr>
        <p:txBody>
          <a:bodyPr wrap="square">
            <a:spAutoFit/>
          </a:bodyPr>
          <a:lstStyle/>
          <a:p>
            <a:r>
              <a:rPr lang="en-US" sz="1400" dirty="0" err="1" smtClean="0">
                <a:latin typeface="Courier"/>
                <a:cs typeface="Courier"/>
              </a:rPr>
              <a:t>Count_Blocks_In_Loops.cpp</a:t>
            </a:r>
            <a:endParaRPr lang="en-US" sz="1400" dirty="0">
              <a:latin typeface="Courier"/>
              <a:cs typeface="Courie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What is LLVM?</a:t>
            </a:r>
            <a:endParaRPr lang="en-US" dirty="0"/>
          </a:p>
        </p:txBody>
      </p:sp>
      <p:sp>
        <p:nvSpPr>
          <p:cNvPr id="7" name="Content Placeholder 6"/>
          <p:cNvSpPr>
            <a:spLocks noGrp="1"/>
          </p:cNvSpPr>
          <p:nvPr>
            <p:ph idx="1"/>
          </p:nvPr>
        </p:nvSpPr>
        <p:spPr>
          <a:xfrm>
            <a:off x="457200" y="2174220"/>
            <a:ext cx="8229600" cy="3951944"/>
          </a:xfrm>
        </p:spPr>
        <p:txBody>
          <a:bodyPr/>
          <a:lstStyle/>
          <a:p>
            <a:r>
              <a:rPr lang="en-US" dirty="0" smtClean="0"/>
              <a:t>Implemented in C++</a:t>
            </a:r>
          </a:p>
          <a:p>
            <a:r>
              <a:rPr lang="en-US" dirty="0" smtClean="0"/>
              <a:t>Several front-ends</a:t>
            </a:r>
          </a:p>
          <a:p>
            <a:r>
              <a:rPr lang="en-US" dirty="0" smtClean="0"/>
              <a:t>Several back-ends</a:t>
            </a:r>
          </a:p>
          <a:p>
            <a:r>
              <a:rPr lang="en-US" dirty="0" smtClean="0"/>
              <a:t>First release: 2003</a:t>
            </a:r>
          </a:p>
          <a:p>
            <a:r>
              <a:rPr lang="en-US" dirty="0" smtClean="0"/>
              <a:t>Open source</a:t>
            </a:r>
          </a:p>
          <a:p>
            <a:r>
              <a:rPr lang="en-US" dirty="0" smtClean="0">
                <a:latin typeface="Courier"/>
                <a:cs typeface="Courier"/>
              </a:rPr>
              <a:t>http://</a:t>
            </a:r>
            <a:r>
              <a:rPr lang="en-US" dirty="0" err="1" smtClean="0">
                <a:latin typeface="Courier"/>
                <a:cs typeface="Courier"/>
              </a:rPr>
              <a:t>llvm.org</a:t>
            </a:r>
            <a:r>
              <a:rPr lang="en-US" dirty="0" smtClean="0">
                <a:latin typeface="Courier"/>
                <a:cs typeface="Courier"/>
              </a:rPr>
              <a:t>/</a:t>
            </a:r>
          </a:p>
        </p:txBody>
      </p:sp>
      <p:sp>
        <p:nvSpPr>
          <p:cNvPr id="4" name="TextBox 3"/>
          <p:cNvSpPr txBox="1"/>
          <p:nvPr/>
        </p:nvSpPr>
        <p:spPr>
          <a:xfrm>
            <a:off x="457200" y="1281668"/>
            <a:ext cx="8229600" cy="892552"/>
          </a:xfrm>
          <a:prstGeom prst="rect">
            <a:avLst/>
          </a:prstGeom>
          <a:noFill/>
        </p:spPr>
        <p:txBody>
          <a:bodyPr wrap="square" rtlCol="0">
            <a:spAutoFit/>
          </a:bodyPr>
          <a:lstStyle/>
          <a:p>
            <a:r>
              <a:rPr lang="en-US" sz="2600" dirty="0" smtClean="0">
                <a:solidFill>
                  <a:srgbClr val="000000"/>
                </a:solidFill>
              </a:rPr>
              <a:t>LLVM is a compiler infrastructure designed as a set of reusable libraries with well-defined interfaces</a:t>
            </a:r>
            <a:r>
              <a:rPr lang="en-US" altLang="ja-JP" sz="2600" baseline="30000" dirty="0" smtClean="0">
                <a:solidFill>
                  <a:srgbClr val="000000"/>
                </a:solidFill>
              </a:rPr>
              <a:t>♤</a:t>
            </a:r>
            <a:r>
              <a:rPr lang="en-US" sz="2600" dirty="0" smtClean="0">
                <a:solidFill>
                  <a:srgbClr val="000000"/>
                </a:solidFill>
              </a:rPr>
              <a:t>.</a:t>
            </a:r>
            <a:endParaRPr lang="en-US" sz="2600" dirty="0">
              <a:solidFill>
                <a:srgbClr val="000000"/>
              </a:solidFill>
            </a:endParaRPr>
          </a:p>
        </p:txBody>
      </p:sp>
      <p:sp>
        <p:nvSpPr>
          <p:cNvPr id="5" name="TextBox 4"/>
          <p:cNvSpPr txBox="1"/>
          <p:nvPr/>
        </p:nvSpPr>
        <p:spPr>
          <a:xfrm>
            <a:off x="0" y="6488668"/>
            <a:ext cx="5917192" cy="369332"/>
          </a:xfrm>
          <a:prstGeom prst="rect">
            <a:avLst/>
          </a:prstGeom>
          <a:noFill/>
        </p:spPr>
        <p:txBody>
          <a:bodyPr wrap="none" rtlCol="0">
            <a:spAutoFit/>
          </a:bodyPr>
          <a:lstStyle/>
          <a:p>
            <a:r>
              <a:rPr lang="en-US" altLang="ja-JP" baseline="30000" dirty="0" smtClean="0">
                <a:solidFill>
                  <a:srgbClr val="000000"/>
                </a:solidFill>
              </a:rPr>
              <a:t>♤</a:t>
            </a:r>
            <a:r>
              <a:rPr lang="en-US" dirty="0" smtClean="0"/>
              <a:t>: Taken from </a:t>
            </a:r>
            <a:r>
              <a:rPr lang="en-US" dirty="0" err="1" smtClean="0"/>
              <a:t>wikipedia</a:t>
            </a:r>
            <a:r>
              <a:rPr lang="en-US" dirty="0" smtClean="0"/>
              <a:t> at http://</a:t>
            </a:r>
            <a:r>
              <a:rPr lang="en-US" dirty="0" err="1" smtClean="0"/>
              <a:t>en.wikipedia.org</a:t>
            </a:r>
            <a:r>
              <a:rPr lang="en-US" dirty="0" smtClean="0"/>
              <a:t>/wiki/LLVM</a:t>
            </a:r>
            <a:endParaRPr lang="en-US" dirty="0"/>
          </a:p>
        </p:txBody>
      </p:sp>
      <p:pic>
        <p:nvPicPr>
          <p:cNvPr id="8" name="Picture 7" descr="LLVM_phylosophy2.pdf"/>
          <p:cNvPicPr>
            <a:picLocks noChangeAspect="1"/>
          </p:cNvPicPr>
          <p:nvPr/>
        </p:nvPicPr>
        <p:blipFill>
          <a:blip r:embed="rId2"/>
          <a:stretch>
            <a:fillRect/>
          </a:stretch>
        </p:blipFill>
        <p:spPr>
          <a:xfrm>
            <a:off x="4453322" y="2174220"/>
            <a:ext cx="4690678" cy="4668017"/>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Analyses do you Need?</a:t>
            </a:r>
            <a:endParaRPr lang="en-US" dirty="0"/>
          </a:p>
        </p:txBody>
      </p:sp>
      <p:sp>
        <p:nvSpPr>
          <p:cNvPr id="3" name="Content Placeholder 2"/>
          <p:cNvSpPr>
            <a:spLocks noGrp="1"/>
          </p:cNvSpPr>
          <p:nvPr>
            <p:ph idx="1"/>
          </p:nvPr>
        </p:nvSpPr>
        <p:spPr>
          <a:xfrm>
            <a:off x="457200" y="1226338"/>
            <a:ext cx="8229600" cy="1801152"/>
          </a:xfrm>
        </p:spPr>
        <p:txBody>
          <a:bodyPr/>
          <a:lstStyle/>
          <a:p>
            <a:r>
              <a:rPr lang="en-US" dirty="0" smtClean="0"/>
              <a:t>An LLVM pass must declare which other passes it requires to execute properly.</a:t>
            </a:r>
          </a:p>
          <a:p>
            <a:pPr lvl="1"/>
            <a:r>
              <a:rPr lang="en-US" dirty="0" smtClean="0"/>
              <a:t>This declaration is done in</a:t>
            </a:r>
            <a:r>
              <a:rPr lang="en-US" dirty="0" smtClean="0"/>
              <a:t> </a:t>
            </a:r>
            <a:r>
              <a:rPr lang="en-US" dirty="0" err="1" smtClean="0">
                <a:latin typeface="Courier"/>
                <a:cs typeface="Courier"/>
              </a:rPr>
              <a:t>getAnalysisUsage</a:t>
            </a:r>
            <a:endParaRPr lang="en-US" dirty="0"/>
          </a:p>
        </p:txBody>
      </p:sp>
      <p:sp>
        <p:nvSpPr>
          <p:cNvPr id="4" name="TextBox 3"/>
          <p:cNvSpPr txBox="1"/>
          <p:nvPr/>
        </p:nvSpPr>
        <p:spPr>
          <a:xfrm>
            <a:off x="2244470" y="3027490"/>
            <a:ext cx="4890582" cy="1200329"/>
          </a:xfrm>
          <a:prstGeom prst="rect">
            <a:avLst/>
          </a:prstGeom>
          <a:noFill/>
          <a:ln>
            <a:solidFill>
              <a:schemeClr val="bg1">
                <a:lumMod val="50000"/>
              </a:schemeClr>
            </a:solidFill>
          </a:ln>
        </p:spPr>
        <p:txBody>
          <a:bodyPr wrap="none" rtlCol="0">
            <a:spAutoFit/>
          </a:bodyPr>
          <a:lstStyle/>
          <a:p>
            <a:r>
              <a:rPr lang="en-US" dirty="0" smtClean="0"/>
              <a:t>void </a:t>
            </a:r>
            <a:r>
              <a:rPr lang="en-US" dirty="0" err="1" smtClean="0"/>
              <a:t>getAnalysisUsage(AnalysisUsage</a:t>
            </a:r>
            <a:r>
              <a:rPr lang="en-US" dirty="0" smtClean="0"/>
              <a:t> &amp;AU) const {</a:t>
            </a:r>
          </a:p>
          <a:p>
            <a:r>
              <a:rPr lang="en-US" dirty="0" smtClean="0"/>
              <a:t>    </a:t>
            </a:r>
            <a:r>
              <a:rPr lang="en-US" dirty="0" err="1" smtClean="0"/>
              <a:t>AU.addRequired</a:t>
            </a:r>
            <a:r>
              <a:rPr lang="en-US" dirty="0" smtClean="0"/>
              <a:t>&lt;</a:t>
            </a:r>
            <a:r>
              <a:rPr lang="en-US" dirty="0" err="1" smtClean="0"/>
              <a:t>LoopInfoWrapperPass</a:t>
            </a:r>
            <a:r>
              <a:rPr lang="en-US" dirty="0" smtClean="0"/>
              <a:t>&gt;();</a:t>
            </a:r>
          </a:p>
          <a:p>
            <a:r>
              <a:rPr lang="en-US" dirty="0" smtClean="0"/>
              <a:t>    </a:t>
            </a:r>
            <a:r>
              <a:rPr lang="en-US" dirty="0" err="1" smtClean="0"/>
              <a:t>AU.setPreservesAll</a:t>
            </a:r>
            <a:r>
              <a:rPr lang="en-US" dirty="0" smtClean="0"/>
              <a:t> ();</a:t>
            </a:r>
          </a:p>
          <a:p>
            <a:r>
              <a:rPr lang="en-US" dirty="0" smtClean="0"/>
              <a:t>}</a:t>
            </a:r>
            <a:endParaRPr lang="en-US" dirty="0"/>
          </a:p>
        </p:txBody>
      </p:sp>
      <p:sp>
        <p:nvSpPr>
          <p:cNvPr id="5" name="TextBox 4"/>
          <p:cNvSpPr txBox="1"/>
          <p:nvPr/>
        </p:nvSpPr>
        <p:spPr>
          <a:xfrm>
            <a:off x="457200" y="4381817"/>
            <a:ext cx="8229600" cy="2308324"/>
          </a:xfrm>
          <a:prstGeom prst="rect">
            <a:avLst/>
          </a:prstGeom>
          <a:noFill/>
        </p:spPr>
        <p:txBody>
          <a:bodyPr wrap="square" rtlCol="0">
            <a:spAutoFit/>
          </a:bodyPr>
          <a:lstStyle/>
          <a:p>
            <a:r>
              <a:rPr lang="en-US" sz="2400" dirty="0" smtClean="0"/>
              <a:t>In our example, we are saying that </a:t>
            </a:r>
            <a:r>
              <a:rPr lang="en-US" sz="2400" dirty="0" err="1" smtClean="0"/>
              <a:t>LoopInfoWrapperPass</a:t>
            </a:r>
            <a:r>
              <a:rPr lang="en-US" sz="2400" dirty="0" smtClean="0"/>
              <a:t> – an LLVM pass – is required by our analysis. We are also saying that we do not change the program in any way that would invalidate the results computed by other passes. If another pass, later on, also requires </a:t>
            </a:r>
            <a:r>
              <a:rPr lang="en-US" sz="2400" dirty="0" err="1" smtClean="0"/>
              <a:t>LoopInfo</a:t>
            </a:r>
            <a:r>
              <a:rPr lang="en-US" sz="2400" dirty="0" smtClean="0"/>
              <a:t>, then the information stored in </a:t>
            </a:r>
            <a:r>
              <a:rPr lang="en-US" sz="2400" dirty="0" err="1" smtClean="0"/>
              <a:t>LoopInfo</a:t>
            </a:r>
            <a:r>
              <a:rPr lang="en-US" sz="2400" dirty="0" smtClean="0"/>
              <a:t> will not need to be recomputed, for instance.</a:t>
            </a:r>
            <a:endParaRPr lang="en-US" sz="2400" dirty="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Basic Block Counter</a:t>
            </a:r>
            <a:endParaRPr lang="en-US" dirty="0"/>
          </a:p>
        </p:txBody>
      </p:sp>
      <p:sp>
        <p:nvSpPr>
          <p:cNvPr id="4" name="TextBox 3"/>
          <p:cNvSpPr txBox="1"/>
          <p:nvPr/>
        </p:nvSpPr>
        <p:spPr>
          <a:xfrm>
            <a:off x="457200" y="992749"/>
            <a:ext cx="7797133" cy="5355313"/>
          </a:xfrm>
          <a:prstGeom prst="rect">
            <a:avLst/>
          </a:prstGeom>
          <a:noFill/>
        </p:spPr>
        <p:txBody>
          <a:bodyPr wrap="square" rtlCol="0">
            <a:spAutoFit/>
          </a:bodyPr>
          <a:lstStyle/>
          <a:p>
            <a:r>
              <a:rPr lang="en-US" dirty="0" smtClean="0"/>
              <a:t>virtual </a:t>
            </a:r>
            <a:r>
              <a:rPr lang="en-US" dirty="0" err="1" smtClean="0"/>
              <a:t>bool</a:t>
            </a:r>
            <a:r>
              <a:rPr lang="en-US" dirty="0" smtClean="0"/>
              <a:t> </a:t>
            </a:r>
            <a:r>
              <a:rPr lang="en-US" dirty="0" err="1" smtClean="0"/>
              <a:t>runOnFunction(Function</a:t>
            </a:r>
            <a:r>
              <a:rPr lang="en-US" dirty="0" smtClean="0"/>
              <a:t> &amp;F) {</a:t>
            </a:r>
          </a:p>
          <a:p>
            <a:r>
              <a:rPr lang="en-US" b="1" dirty="0" smtClean="0">
                <a:solidFill>
                  <a:srgbClr val="FF0000"/>
                </a:solidFill>
              </a:rPr>
              <a:t>    </a:t>
            </a:r>
            <a:r>
              <a:rPr lang="en-US" b="1" dirty="0" err="1" smtClean="0">
                <a:solidFill>
                  <a:srgbClr val="FF0000"/>
                </a:solidFill>
              </a:rPr>
              <a:t>LoopInfo</a:t>
            </a:r>
            <a:r>
              <a:rPr lang="en-US" b="1" dirty="0" smtClean="0">
                <a:solidFill>
                  <a:srgbClr val="FF0000"/>
                </a:solidFill>
              </a:rPr>
              <a:t> &amp;LI = </a:t>
            </a:r>
            <a:r>
              <a:rPr lang="en-US" b="1" dirty="0" err="1" smtClean="0">
                <a:solidFill>
                  <a:srgbClr val="FF0000"/>
                </a:solidFill>
              </a:rPr>
              <a:t>getAnalysis</a:t>
            </a:r>
            <a:r>
              <a:rPr lang="en-US" b="1" dirty="0" smtClean="0">
                <a:solidFill>
                  <a:srgbClr val="FF0000"/>
                </a:solidFill>
              </a:rPr>
              <a:t>&lt;</a:t>
            </a:r>
            <a:r>
              <a:rPr lang="en-US" b="1" dirty="0" err="1" smtClean="0">
                <a:solidFill>
                  <a:srgbClr val="FF0000"/>
                </a:solidFill>
              </a:rPr>
              <a:t>LoopInfoWrapperPass</a:t>
            </a:r>
            <a:r>
              <a:rPr lang="en-US" b="1" dirty="0" smtClean="0">
                <a:solidFill>
                  <a:srgbClr val="FF0000"/>
                </a:solidFill>
              </a:rPr>
              <a:t>&gt;().</a:t>
            </a:r>
            <a:r>
              <a:rPr lang="en-US" b="1" dirty="0" err="1" smtClean="0">
                <a:solidFill>
                  <a:srgbClr val="FF0000"/>
                </a:solidFill>
              </a:rPr>
              <a:t>getLoopInfo</a:t>
            </a:r>
            <a:r>
              <a:rPr lang="en-US" b="1" dirty="0" smtClean="0">
                <a:solidFill>
                  <a:srgbClr val="FF0000"/>
                </a:solidFill>
              </a:rPr>
              <a:t>();</a:t>
            </a:r>
          </a:p>
          <a:p>
            <a:r>
              <a:rPr lang="en-US" dirty="0" smtClean="0"/>
              <a:t>    </a:t>
            </a:r>
            <a:r>
              <a:rPr lang="en-US" dirty="0" err="1" smtClean="0"/>
              <a:t>int</a:t>
            </a:r>
            <a:r>
              <a:rPr lang="en-US" dirty="0" smtClean="0"/>
              <a:t> </a:t>
            </a:r>
            <a:r>
              <a:rPr lang="en-US" dirty="0" err="1" smtClean="0"/>
              <a:t>loopCounter</a:t>
            </a:r>
            <a:r>
              <a:rPr lang="en-US" dirty="0" smtClean="0"/>
              <a:t> = 0;</a:t>
            </a:r>
          </a:p>
          <a:p>
            <a:r>
              <a:rPr lang="en-US" dirty="0" smtClean="0"/>
              <a:t>    errs() &lt;&lt; </a:t>
            </a:r>
            <a:r>
              <a:rPr lang="en-US" dirty="0" err="1" smtClean="0"/>
              <a:t>F.getName</a:t>
            </a:r>
            <a:r>
              <a:rPr lang="en-US" dirty="0" smtClean="0"/>
              <a:t>() + "\</a:t>
            </a:r>
            <a:r>
              <a:rPr lang="en-US" dirty="0" err="1" smtClean="0"/>
              <a:t>n</a:t>
            </a:r>
            <a:r>
              <a:rPr lang="en-US" dirty="0" smtClean="0"/>
              <a:t>";</a:t>
            </a:r>
          </a:p>
          <a:p>
            <a:r>
              <a:rPr lang="en-US" dirty="0" smtClean="0"/>
              <a:t>    for (</a:t>
            </a:r>
            <a:r>
              <a:rPr lang="en-US" dirty="0" err="1" smtClean="0"/>
              <a:t>LoopInfo::iterator</a:t>
            </a:r>
            <a:r>
              <a:rPr lang="en-US" dirty="0" smtClean="0"/>
              <a:t> </a:t>
            </a:r>
            <a:r>
              <a:rPr lang="en-US" dirty="0" err="1" smtClean="0"/>
              <a:t>i</a:t>
            </a:r>
            <a:r>
              <a:rPr lang="en-US" dirty="0" smtClean="0"/>
              <a:t> = </a:t>
            </a:r>
            <a:r>
              <a:rPr lang="en-US" dirty="0" err="1" smtClean="0"/>
              <a:t>LI.begin</a:t>
            </a:r>
            <a:r>
              <a:rPr lang="en-US" dirty="0" smtClean="0"/>
              <a:t>(), </a:t>
            </a:r>
            <a:r>
              <a:rPr lang="en-US" dirty="0" err="1" smtClean="0"/>
              <a:t>e</a:t>
            </a:r>
            <a:r>
              <a:rPr lang="en-US" dirty="0" smtClean="0"/>
              <a:t> = </a:t>
            </a:r>
            <a:r>
              <a:rPr lang="en-US" dirty="0" err="1" smtClean="0"/>
              <a:t>LI.end</a:t>
            </a:r>
            <a:r>
              <a:rPr lang="en-US" dirty="0" smtClean="0"/>
              <a:t>(); </a:t>
            </a:r>
            <a:r>
              <a:rPr lang="en-US" dirty="0" err="1" smtClean="0"/>
              <a:t>i</a:t>
            </a:r>
            <a:r>
              <a:rPr lang="en-US" dirty="0" smtClean="0"/>
              <a:t> != </a:t>
            </a:r>
            <a:r>
              <a:rPr lang="en-US" dirty="0" err="1" smtClean="0"/>
              <a:t>e</a:t>
            </a:r>
            <a:r>
              <a:rPr lang="en-US" dirty="0" smtClean="0"/>
              <a:t>; ++</a:t>
            </a:r>
            <a:r>
              <a:rPr lang="en-US" dirty="0" err="1" smtClean="0"/>
              <a:t>i</a:t>
            </a:r>
            <a:r>
              <a:rPr lang="en-US" dirty="0" smtClean="0"/>
              <a:t>) {</a:t>
            </a:r>
          </a:p>
          <a:p>
            <a:r>
              <a:rPr lang="en-US" dirty="0" smtClean="0"/>
              <a:t>        Loop *L = *</a:t>
            </a:r>
            <a:r>
              <a:rPr lang="en-US" dirty="0" err="1" smtClean="0"/>
              <a:t>i</a:t>
            </a:r>
            <a:r>
              <a:rPr lang="en-US" dirty="0" smtClean="0"/>
              <a:t>;</a:t>
            </a:r>
          </a:p>
          <a:p>
            <a:r>
              <a:rPr lang="en-US" dirty="0" smtClean="0"/>
              <a:t>        </a:t>
            </a:r>
            <a:r>
              <a:rPr lang="en-US" dirty="0" err="1" smtClean="0"/>
              <a:t>int</a:t>
            </a:r>
            <a:r>
              <a:rPr lang="en-US" dirty="0" smtClean="0"/>
              <a:t> </a:t>
            </a:r>
            <a:r>
              <a:rPr lang="en-US" dirty="0" err="1" smtClean="0"/>
              <a:t>bbCounter</a:t>
            </a:r>
            <a:r>
              <a:rPr lang="en-US" dirty="0" smtClean="0"/>
              <a:t> = 0;</a:t>
            </a:r>
          </a:p>
          <a:p>
            <a:r>
              <a:rPr lang="en-US" dirty="0" smtClean="0"/>
              <a:t>        </a:t>
            </a:r>
            <a:r>
              <a:rPr lang="en-US" dirty="0" err="1" smtClean="0"/>
              <a:t>loopCounter</a:t>
            </a:r>
            <a:r>
              <a:rPr lang="en-US" dirty="0" smtClean="0"/>
              <a:t>++;</a:t>
            </a:r>
          </a:p>
          <a:p>
            <a:r>
              <a:rPr lang="en-US" dirty="0" smtClean="0"/>
              <a:t>        </a:t>
            </a:r>
            <a:r>
              <a:rPr lang="en-US" dirty="0" err="1" smtClean="0"/>
              <a:t>for(Loop::block_iterator</a:t>
            </a:r>
            <a:r>
              <a:rPr lang="en-US" dirty="0" smtClean="0"/>
              <a:t> bb = L-&gt;</a:t>
            </a:r>
            <a:r>
              <a:rPr lang="en-US" dirty="0" err="1" smtClean="0"/>
              <a:t>block_begin</a:t>
            </a:r>
            <a:r>
              <a:rPr lang="en-US" dirty="0" smtClean="0"/>
              <a:t>(); bb != L-&gt;</a:t>
            </a:r>
            <a:r>
              <a:rPr lang="en-US" dirty="0" err="1" smtClean="0"/>
              <a:t>block_end</a:t>
            </a:r>
            <a:r>
              <a:rPr lang="en-US" dirty="0" smtClean="0"/>
              <a:t>(); ++bb) {</a:t>
            </a:r>
          </a:p>
          <a:p>
            <a:r>
              <a:rPr lang="en-US" dirty="0" smtClean="0"/>
              <a:t>            </a:t>
            </a:r>
            <a:r>
              <a:rPr lang="en-US" dirty="0" err="1" smtClean="0"/>
              <a:t>bbCounter</a:t>
            </a:r>
            <a:r>
              <a:rPr lang="en-US" dirty="0" smtClean="0"/>
              <a:t>+=1;</a:t>
            </a:r>
          </a:p>
          <a:p>
            <a:r>
              <a:rPr lang="en-US" dirty="0" smtClean="0"/>
              <a:t>        }</a:t>
            </a:r>
          </a:p>
          <a:p>
            <a:r>
              <a:rPr lang="en-US" dirty="0" smtClean="0"/>
              <a:t>        errs() &lt;&lt; "Loop ";</a:t>
            </a:r>
          </a:p>
          <a:p>
            <a:r>
              <a:rPr lang="en-US" dirty="0" smtClean="0"/>
              <a:t>        errs() &lt;&lt; </a:t>
            </a:r>
            <a:r>
              <a:rPr lang="en-US" dirty="0" err="1" smtClean="0"/>
              <a:t>loopCounter</a:t>
            </a:r>
            <a:r>
              <a:rPr lang="en-US" dirty="0" smtClean="0"/>
              <a:t>;</a:t>
            </a:r>
          </a:p>
          <a:p>
            <a:r>
              <a:rPr lang="en-US" dirty="0" smtClean="0"/>
              <a:t>        errs() &lt;&lt; ": #</a:t>
            </a:r>
            <a:r>
              <a:rPr lang="en-US" dirty="0" err="1" smtClean="0"/>
              <a:t>BBs</a:t>
            </a:r>
            <a:r>
              <a:rPr lang="en-US" dirty="0" smtClean="0"/>
              <a:t> = ";</a:t>
            </a:r>
          </a:p>
          <a:p>
            <a:r>
              <a:rPr lang="en-US" dirty="0" smtClean="0"/>
              <a:t>        errs() &lt;&lt; </a:t>
            </a:r>
            <a:r>
              <a:rPr lang="en-US" dirty="0" err="1" smtClean="0"/>
              <a:t>bbCounter</a:t>
            </a:r>
            <a:r>
              <a:rPr lang="en-US" dirty="0" smtClean="0"/>
              <a:t>;</a:t>
            </a:r>
          </a:p>
          <a:p>
            <a:r>
              <a:rPr lang="en-US" dirty="0" smtClean="0"/>
              <a:t>        errs() &lt;&lt; "\</a:t>
            </a:r>
            <a:r>
              <a:rPr lang="en-US" dirty="0" err="1" smtClean="0"/>
              <a:t>n</a:t>
            </a:r>
            <a:r>
              <a:rPr lang="en-US" dirty="0" smtClean="0"/>
              <a:t>";</a:t>
            </a:r>
          </a:p>
          <a:p>
            <a:r>
              <a:rPr lang="en-US" dirty="0" smtClean="0"/>
              <a:t>    }</a:t>
            </a:r>
          </a:p>
          <a:p>
            <a:r>
              <a:rPr lang="en-US" dirty="0" smtClean="0"/>
              <a:t>    </a:t>
            </a:r>
            <a:r>
              <a:rPr lang="en-US" dirty="0" err="1" smtClean="0"/>
              <a:t>return(false</a:t>
            </a:r>
            <a:r>
              <a:rPr lang="en-US" dirty="0" smtClean="0"/>
              <a:t>);</a:t>
            </a:r>
          </a:p>
          <a:p>
            <a:r>
              <a:rPr lang="en-US" dirty="0" smtClean="0"/>
              <a:t>}</a:t>
            </a:r>
            <a:endParaRPr lang="en-US" dirty="0"/>
          </a:p>
        </p:txBody>
      </p:sp>
      <p:sp>
        <p:nvSpPr>
          <p:cNvPr id="5" name="TextBox 4"/>
          <p:cNvSpPr txBox="1"/>
          <p:nvPr/>
        </p:nvSpPr>
        <p:spPr>
          <a:xfrm>
            <a:off x="3484835" y="4031729"/>
            <a:ext cx="5201965" cy="2308324"/>
          </a:xfrm>
          <a:prstGeom prst="rect">
            <a:avLst/>
          </a:prstGeom>
          <a:noFill/>
          <a:ln>
            <a:solidFill>
              <a:schemeClr val="bg1">
                <a:lumMod val="65000"/>
              </a:schemeClr>
            </a:solidFill>
          </a:ln>
          <a:effectLst/>
        </p:spPr>
        <p:txBody>
          <a:bodyPr wrap="square" rtlCol="0">
            <a:spAutoFit/>
          </a:bodyPr>
          <a:lstStyle/>
          <a:p>
            <a:r>
              <a:rPr lang="en-US" sz="2400" dirty="0" smtClean="0"/>
              <a:t>We are using a data-structure called </a:t>
            </a:r>
            <a:r>
              <a:rPr lang="en-US" sz="2400" dirty="0" err="1" smtClean="0"/>
              <a:t>LoopInfo</a:t>
            </a:r>
            <a:r>
              <a:rPr lang="en-US" sz="2400" dirty="0" smtClean="0"/>
              <a:t>, which is produced by a pass with the same name. We obtain a pointer to this pass via get </a:t>
            </a:r>
            <a:r>
              <a:rPr lang="en-US" sz="2400" dirty="0" err="1" smtClean="0"/>
              <a:t>getAnalysis</a:t>
            </a:r>
            <a:r>
              <a:rPr lang="en-US" sz="2400" dirty="0" smtClean="0"/>
              <a:t> method, which is parameterized by a type, e.g., the class name </a:t>
            </a:r>
            <a:r>
              <a:rPr lang="en-US" sz="2400" dirty="0" err="1" smtClean="0"/>
              <a:t>LoopInfo</a:t>
            </a:r>
            <a:r>
              <a:rPr lang="en-US" sz="2400" dirty="0" smtClean="0"/>
              <a:t>.</a:t>
            </a:r>
            <a:endParaRPr lang="en-US" sz="2400" dirty="0"/>
          </a:p>
        </p:txBody>
      </p:sp>
      <p:sp>
        <p:nvSpPr>
          <p:cNvPr id="6" name="Rectangle 5"/>
          <p:cNvSpPr/>
          <p:nvPr/>
        </p:nvSpPr>
        <p:spPr>
          <a:xfrm>
            <a:off x="7146865" y="1792293"/>
            <a:ext cx="1539935" cy="1081881"/>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What do we get with these </a:t>
            </a:r>
            <a:r>
              <a:rPr lang="en-US" dirty="0" err="1" smtClean="0">
                <a:solidFill>
                  <a:schemeClr val="tx1"/>
                </a:solidFill>
              </a:rPr>
              <a:t>iterators</a:t>
            </a:r>
            <a:r>
              <a:rPr lang="en-US" dirty="0" smtClean="0">
                <a:solidFill>
                  <a:schemeClr val="tx1"/>
                </a:solidFill>
              </a:rPr>
              <a:t>?</a:t>
            </a:r>
            <a:endParaRPr lang="en-US" dirty="0">
              <a:solidFill>
                <a:schemeClr val="tx1"/>
              </a:solidFill>
            </a:endParaRPr>
          </a:p>
        </p:txBody>
      </p:sp>
      <p:sp>
        <p:nvSpPr>
          <p:cNvPr id="7" name="Rectangle 6"/>
          <p:cNvSpPr/>
          <p:nvPr/>
        </p:nvSpPr>
        <p:spPr>
          <a:xfrm>
            <a:off x="6158111" y="0"/>
            <a:ext cx="2985889" cy="307777"/>
          </a:xfrm>
          <a:prstGeom prst="rect">
            <a:avLst/>
          </a:prstGeom>
        </p:spPr>
        <p:txBody>
          <a:bodyPr wrap="square">
            <a:spAutoFit/>
          </a:bodyPr>
          <a:lstStyle/>
          <a:p>
            <a:r>
              <a:rPr lang="en-US" sz="1400" dirty="0" err="1" smtClean="0">
                <a:latin typeface="Courier"/>
                <a:cs typeface="Courier"/>
              </a:rPr>
              <a:t>Count_Blocks_In_Loops.cpp</a:t>
            </a:r>
            <a:endParaRPr lang="en-US" sz="1400" dirty="0">
              <a:latin typeface="Courier"/>
              <a:cs typeface="Courier"/>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718111"/>
          </a:xfrm>
        </p:spPr>
        <p:txBody>
          <a:bodyPr/>
          <a:lstStyle/>
          <a:p>
            <a:r>
              <a:rPr lang="en-US" dirty="0" smtClean="0"/>
              <a:t>Using </a:t>
            </a:r>
            <a:r>
              <a:rPr lang="en-US" dirty="0" err="1" smtClean="0"/>
              <a:t>LoopInfo</a:t>
            </a:r>
            <a:endParaRPr lang="en-US" dirty="0"/>
          </a:p>
        </p:txBody>
      </p:sp>
      <p:sp>
        <p:nvSpPr>
          <p:cNvPr id="5" name="TextBox 4"/>
          <p:cNvSpPr txBox="1"/>
          <p:nvPr/>
        </p:nvSpPr>
        <p:spPr>
          <a:xfrm>
            <a:off x="457200" y="992749"/>
            <a:ext cx="7797133" cy="5355313"/>
          </a:xfrm>
          <a:prstGeom prst="rect">
            <a:avLst/>
          </a:prstGeom>
          <a:noFill/>
        </p:spPr>
        <p:txBody>
          <a:bodyPr wrap="square" rtlCol="0">
            <a:spAutoFit/>
          </a:bodyPr>
          <a:lstStyle/>
          <a:p>
            <a:r>
              <a:rPr lang="en-US" dirty="0" smtClean="0">
                <a:solidFill>
                  <a:schemeClr val="bg1">
                    <a:lumMod val="50000"/>
                  </a:schemeClr>
                </a:solidFill>
              </a:rPr>
              <a:t>virtual </a:t>
            </a:r>
            <a:r>
              <a:rPr lang="en-US" dirty="0" err="1" smtClean="0">
                <a:solidFill>
                  <a:schemeClr val="bg1">
                    <a:lumMod val="50000"/>
                  </a:schemeClr>
                </a:solidFill>
              </a:rPr>
              <a:t>bool</a:t>
            </a:r>
            <a:r>
              <a:rPr lang="en-US" dirty="0" smtClean="0">
                <a:solidFill>
                  <a:schemeClr val="bg1">
                    <a:lumMod val="50000"/>
                  </a:schemeClr>
                </a:solidFill>
              </a:rPr>
              <a:t> </a:t>
            </a:r>
            <a:r>
              <a:rPr lang="en-US" dirty="0" err="1" smtClean="0">
                <a:solidFill>
                  <a:schemeClr val="bg1">
                    <a:lumMod val="50000"/>
                  </a:schemeClr>
                </a:solidFill>
              </a:rPr>
              <a:t>runOnFunction(Function</a:t>
            </a:r>
            <a:r>
              <a:rPr lang="en-US" dirty="0" smtClean="0">
                <a:solidFill>
                  <a:schemeClr val="bg1">
                    <a:lumMod val="50000"/>
                  </a:schemeClr>
                </a:solidFill>
              </a:rPr>
              <a:t> &amp;F) {</a:t>
            </a:r>
          </a:p>
          <a:p>
            <a:r>
              <a:rPr lang="en-US" dirty="0" smtClean="0">
                <a:solidFill>
                  <a:schemeClr val="bg1">
                    <a:lumMod val="50000"/>
                  </a:schemeClr>
                </a:solidFill>
              </a:rPr>
              <a:t>    </a:t>
            </a:r>
            <a:r>
              <a:rPr lang="en-US" dirty="0" err="1" smtClean="0">
                <a:solidFill>
                  <a:schemeClr val="bg1">
                    <a:lumMod val="50000"/>
                  </a:schemeClr>
                </a:solidFill>
              </a:rPr>
              <a:t>LoopInfo</a:t>
            </a:r>
            <a:r>
              <a:rPr lang="en-US" dirty="0" smtClean="0">
                <a:solidFill>
                  <a:schemeClr val="bg1">
                    <a:lumMod val="50000"/>
                  </a:schemeClr>
                </a:solidFill>
              </a:rPr>
              <a:t> &amp;LI = </a:t>
            </a:r>
            <a:r>
              <a:rPr lang="en-US" dirty="0" err="1" smtClean="0">
                <a:solidFill>
                  <a:schemeClr val="bg1">
                    <a:lumMod val="50000"/>
                  </a:schemeClr>
                </a:solidFill>
              </a:rPr>
              <a:t>getAnalysis</a:t>
            </a:r>
            <a:r>
              <a:rPr lang="en-US" dirty="0" smtClean="0">
                <a:solidFill>
                  <a:schemeClr val="bg1">
                    <a:lumMod val="50000"/>
                  </a:schemeClr>
                </a:solidFill>
              </a:rPr>
              <a:t>&lt;</a:t>
            </a:r>
            <a:r>
              <a:rPr lang="en-US" dirty="0" err="1" smtClean="0">
                <a:solidFill>
                  <a:schemeClr val="bg1">
                    <a:lumMod val="50000"/>
                  </a:schemeClr>
                </a:solidFill>
              </a:rPr>
              <a:t>LoopInfoWrapperPass</a:t>
            </a:r>
            <a:r>
              <a:rPr lang="en-US" dirty="0" smtClean="0">
                <a:solidFill>
                  <a:schemeClr val="bg1">
                    <a:lumMod val="50000"/>
                  </a:schemeClr>
                </a:solidFill>
              </a:rPr>
              <a:t>&gt;().</a:t>
            </a:r>
            <a:r>
              <a:rPr lang="en-US" dirty="0" err="1" smtClean="0">
                <a:solidFill>
                  <a:schemeClr val="bg1">
                    <a:lumMod val="50000"/>
                  </a:schemeClr>
                </a:solidFill>
              </a:rPr>
              <a:t>getLoopInfo</a:t>
            </a:r>
            <a:r>
              <a:rPr lang="en-US" dirty="0" smtClean="0">
                <a:solidFill>
                  <a:schemeClr val="bg1">
                    <a:lumMod val="50000"/>
                  </a:schemeClr>
                </a:solidFill>
              </a:rPr>
              <a:t>();</a:t>
            </a:r>
          </a:p>
          <a:p>
            <a:r>
              <a:rPr lang="en-US" dirty="0" smtClean="0">
                <a:solidFill>
                  <a:schemeClr val="bg1">
                    <a:lumMod val="50000"/>
                  </a:schemeClr>
                </a:solidFill>
              </a:rPr>
              <a:t>    </a:t>
            </a:r>
            <a:r>
              <a:rPr lang="en-US" dirty="0" err="1" smtClean="0">
                <a:solidFill>
                  <a:schemeClr val="bg1">
                    <a:lumMod val="50000"/>
                  </a:schemeClr>
                </a:solidFill>
              </a:rPr>
              <a:t>int</a:t>
            </a:r>
            <a:r>
              <a:rPr lang="en-US" dirty="0" smtClean="0">
                <a:solidFill>
                  <a:schemeClr val="bg1">
                    <a:lumMod val="50000"/>
                  </a:schemeClr>
                </a:solidFill>
              </a:rPr>
              <a:t> </a:t>
            </a:r>
            <a:r>
              <a:rPr lang="en-US" dirty="0" err="1" smtClean="0">
                <a:solidFill>
                  <a:schemeClr val="bg1">
                    <a:lumMod val="50000"/>
                  </a:schemeClr>
                </a:solidFill>
              </a:rPr>
              <a:t>loopCounter</a:t>
            </a:r>
            <a:r>
              <a:rPr lang="en-US" dirty="0" smtClean="0">
                <a:solidFill>
                  <a:schemeClr val="bg1">
                    <a:lumMod val="50000"/>
                  </a:schemeClr>
                </a:solidFill>
              </a:rPr>
              <a:t> = 0;</a:t>
            </a:r>
          </a:p>
          <a:p>
            <a:r>
              <a:rPr lang="en-US" dirty="0" smtClean="0">
                <a:solidFill>
                  <a:schemeClr val="bg1">
                    <a:lumMod val="50000"/>
                  </a:schemeClr>
                </a:solidFill>
              </a:rPr>
              <a:t>    errs() &lt;&lt; </a:t>
            </a:r>
            <a:r>
              <a:rPr lang="en-US" dirty="0" err="1" smtClean="0">
                <a:solidFill>
                  <a:schemeClr val="bg1">
                    <a:lumMod val="50000"/>
                  </a:schemeClr>
                </a:solidFill>
              </a:rPr>
              <a:t>F.getName</a:t>
            </a:r>
            <a:r>
              <a:rPr lang="en-US" dirty="0" smtClean="0">
                <a:solidFill>
                  <a:schemeClr val="bg1">
                    <a:lumMod val="50000"/>
                  </a:schemeClr>
                </a:solidFill>
              </a:rPr>
              <a:t>() + "\</a:t>
            </a:r>
            <a:r>
              <a:rPr lang="en-US" dirty="0" err="1" smtClean="0">
                <a:solidFill>
                  <a:schemeClr val="bg1">
                    <a:lumMod val="50000"/>
                  </a:schemeClr>
                </a:solidFill>
              </a:rPr>
              <a:t>n</a:t>
            </a:r>
            <a:r>
              <a:rPr lang="en-US" dirty="0" smtClean="0">
                <a:solidFill>
                  <a:schemeClr val="bg1">
                    <a:lumMod val="50000"/>
                  </a:schemeClr>
                </a:solidFill>
              </a:rPr>
              <a:t>";</a:t>
            </a:r>
          </a:p>
          <a:p>
            <a:r>
              <a:rPr lang="en-US" b="1" dirty="0" smtClean="0"/>
              <a:t>    for (</a:t>
            </a:r>
            <a:r>
              <a:rPr lang="en-US" b="1" dirty="0" err="1" smtClean="0"/>
              <a:t>LoopInfo::iterator</a:t>
            </a:r>
            <a:r>
              <a:rPr lang="en-US" b="1" dirty="0" smtClean="0"/>
              <a:t> </a:t>
            </a:r>
            <a:r>
              <a:rPr lang="en-US" b="1" dirty="0" err="1" smtClean="0"/>
              <a:t>i</a:t>
            </a:r>
            <a:r>
              <a:rPr lang="en-US" b="1" dirty="0" smtClean="0"/>
              <a:t> = </a:t>
            </a:r>
            <a:r>
              <a:rPr lang="en-US" b="1" dirty="0" err="1" smtClean="0"/>
              <a:t>LI.begin</a:t>
            </a:r>
            <a:r>
              <a:rPr lang="en-US" b="1" dirty="0" smtClean="0"/>
              <a:t>(), </a:t>
            </a:r>
            <a:r>
              <a:rPr lang="en-US" b="1" dirty="0" err="1" smtClean="0"/>
              <a:t>e</a:t>
            </a:r>
            <a:r>
              <a:rPr lang="en-US" b="1" dirty="0" smtClean="0"/>
              <a:t> = </a:t>
            </a:r>
            <a:r>
              <a:rPr lang="en-US" b="1" dirty="0" err="1" smtClean="0"/>
              <a:t>LI.end</a:t>
            </a:r>
            <a:r>
              <a:rPr lang="en-US" b="1" dirty="0" smtClean="0"/>
              <a:t>(); </a:t>
            </a:r>
            <a:r>
              <a:rPr lang="en-US" b="1" dirty="0" err="1" smtClean="0"/>
              <a:t>i</a:t>
            </a:r>
            <a:r>
              <a:rPr lang="en-US" b="1" dirty="0" smtClean="0"/>
              <a:t> != </a:t>
            </a:r>
            <a:r>
              <a:rPr lang="en-US" b="1" dirty="0" err="1" smtClean="0"/>
              <a:t>e</a:t>
            </a:r>
            <a:r>
              <a:rPr lang="en-US" b="1" dirty="0" smtClean="0"/>
              <a:t>; ++</a:t>
            </a:r>
            <a:r>
              <a:rPr lang="en-US" b="1" dirty="0" err="1" smtClean="0"/>
              <a:t>i</a:t>
            </a:r>
            <a:r>
              <a:rPr lang="en-US" b="1" dirty="0" smtClean="0"/>
              <a:t>) {</a:t>
            </a:r>
          </a:p>
          <a:p>
            <a:r>
              <a:rPr lang="en-US" b="1" dirty="0" smtClean="0">
                <a:solidFill>
                  <a:srgbClr val="000000"/>
                </a:solidFill>
              </a:rPr>
              <a:t>        Loop *L = *</a:t>
            </a:r>
            <a:r>
              <a:rPr lang="en-US" b="1" dirty="0" err="1" smtClean="0">
                <a:solidFill>
                  <a:srgbClr val="000000"/>
                </a:solidFill>
              </a:rPr>
              <a:t>i</a:t>
            </a:r>
            <a:r>
              <a:rPr lang="en-US" b="1" dirty="0" smtClean="0">
                <a:solidFill>
                  <a:srgbClr val="000000"/>
                </a:solidFill>
              </a:rPr>
              <a:t>;</a:t>
            </a:r>
          </a:p>
          <a:p>
            <a:r>
              <a:rPr lang="en-US" dirty="0" smtClean="0">
                <a:solidFill>
                  <a:schemeClr val="bg1">
                    <a:lumMod val="50000"/>
                  </a:schemeClr>
                </a:solidFill>
              </a:rPr>
              <a:t>        </a:t>
            </a:r>
            <a:r>
              <a:rPr lang="en-US" dirty="0" err="1" smtClean="0">
                <a:solidFill>
                  <a:schemeClr val="bg1">
                    <a:lumMod val="50000"/>
                  </a:schemeClr>
                </a:solidFill>
              </a:rPr>
              <a:t>int</a:t>
            </a:r>
            <a:r>
              <a:rPr lang="en-US" dirty="0" smtClean="0">
                <a:solidFill>
                  <a:schemeClr val="bg1">
                    <a:lumMod val="50000"/>
                  </a:schemeClr>
                </a:solidFill>
              </a:rPr>
              <a:t> </a:t>
            </a:r>
            <a:r>
              <a:rPr lang="en-US" dirty="0" err="1" smtClean="0">
                <a:solidFill>
                  <a:schemeClr val="bg1">
                    <a:lumMod val="50000"/>
                  </a:schemeClr>
                </a:solidFill>
              </a:rPr>
              <a:t>bbCounter</a:t>
            </a:r>
            <a:r>
              <a:rPr lang="en-US" dirty="0" smtClean="0">
                <a:solidFill>
                  <a:schemeClr val="bg1">
                    <a:lumMod val="50000"/>
                  </a:schemeClr>
                </a:solidFill>
              </a:rPr>
              <a:t> = 0;</a:t>
            </a:r>
          </a:p>
          <a:p>
            <a:r>
              <a:rPr lang="en-US" dirty="0" smtClean="0">
                <a:solidFill>
                  <a:schemeClr val="bg1">
                    <a:lumMod val="50000"/>
                  </a:schemeClr>
                </a:solidFill>
              </a:rPr>
              <a:t>        </a:t>
            </a:r>
            <a:r>
              <a:rPr lang="en-US" dirty="0" err="1" smtClean="0">
                <a:solidFill>
                  <a:schemeClr val="bg1">
                    <a:lumMod val="50000"/>
                  </a:schemeClr>
                </a:solidFill>
              </a:rPr>
              <a:t>loopCounter</a:t>
            </a:r>
            <a:r>
              <a:rPr lang="en-US" dirty="0" smtClean="0">
                <a:solidFill>
                  <a:schemeClr val="bg1">
                    <a:lumMod val="50000"/>
                  </a:schemeClr>
                </a:solidFill>
              </a:rPr>
              <a:t>++;</a:t>
            </a:r>
          </a:p>
          <a:p>
            <a:r>
              <a:rPr lang="en-US" b="1" dirty="0" smtClean="0">
                <a:solidFill>
                  <a:srgbClr val="000000"/>
                </a:solidFill>
              </a:rPr>
              <a:t>        </a:t>
            </a:r>
            <a:r>
              <a:rPr lang="en-US" b="1" dirty="0" err="1" smtClean="0">
                <a:solidFill>
                  <a:srgbClr val="000000"/>
                </a:solidFill>
              </a:rPr>
              <a:t>for(Loop::block_iterator</a:t>
            </a:r>
            <a:r>
              <a:rPr lang="en-US" b="1" dirty="0" smtClean="0">
                <a:solidFill>
                  <a:srgbClr val="000000"/>
                </a:solidFill>
              </a:rPr>
              <a:t> bb = L-&gt;</a:t>
            </a:r>
            <a:r>
              <a:rPr lang="en-US" b="1" dirty="0" err="1" smtClean="0">
                <a:solidFill>
                  <a:srgbClr val="000000"/>
                </a:solidFill>
              </a:rPr>
              <a:t>block_begin</a:t>
            </a:r>
            <a:r>
              <a:rPr lang="en-US" b="1" dirty="0" smtClean="0">
                <a:solidFill>
                  <a:srgbClr val="000000"/>
                </a:solidFill>
              </a:rPr>
              <a:t>(); bb != L-&gt;</a:t>
            </a:r>
            <a:r>
              <a:rPr lang="en-US" b="1" dirty="0" err="1" smtClean="0">
                <a:solidFill>
                  <a:srgbClr val="000000"/>
                </a:solidFill>
              </a:rPr>
              <a:t>block_end</a:t>
            </a:r>
            <a:r>
              <a:rPr lang="en-US" b="1" dirty="0" smtClean="0">
                <a:solidFill>
                  <a:srgbClr val="000000"/>
                </a:solidFill>
              </a:rPr>
              <a:t>(); ++bb) {</a:t>
            </a:r>
          </a:p>
          <a:p>
            <a:r>
              <a:rPr lang="en-US" dirty="0" smtClean="0">
                <a:solidFill>
                  <a:schemeClr val="bg1">
                    <a:lumMod val="50000"/>
                  </a:schemeClr>
                </a:solidFill>
              </a:rPr>
              <a:t>            </a:t>
            </a:r>
            <a:r>
              <a:rPr lang="en-US" dirty="0" err="1" smtClean="0">
                <a:solidFill>
                  <a:schemeClr val="bg1">
                    <a:lumMod val="50000"/>
                  </a:schemeClr>
                </a:solidFill>
              </a:rPr>
              <a:t>bbCounter</a:t>
            </a:r>
            <a:r>
              <a:rPr lang="en-US" dirty="0" smtClean="0">
                <a:solidFill>
                  <a:schemeClr val="bg1">
                    <a:lumMod val="50000"/>
                  </a:schemeClr>
                </a:solidFill>
              </a:rPr>
              <a:t>+=1;</a:t>
            </a:r>
          </a:p>
          <a:p>
            <a:r>
              <a:rPr lang="en-US" b="1" dirty="0" smtClean="0">
                <a:solidFill>
                  <a:srgbClr val="000000"/>
                </a:solidFill>
              </a:rPr>
              <a:t>        }</a:t>
            </a:r>
          </a:p>
          <a:p>
            <a:r>
              <a:rPr lang="en-US" dirty="0" smtClean="0">
                <a:solidFill>
                  <a:schemeClr val="bg1">
                    <a:lumMod val="50000"/>
                  </a:schemeClr>
                </a:solidFill>
              </a:rPr>
              <a:t>        errs() &lt;&lt; "Loop ";</a:t>
            </a:r>
          </a:p>
          <a:p>
            <a:r>
              <a:rPr lang="en-US" dirty="0" smtClean="0">
                <a:solidFill>
                  <a:schemeClr val="bg1">
                    <a:lumMod val="50000"/>
                  </a:schemeClr>
                </a:solidFill>
              </a:rPr>
              <a:t>        errs() &lt;&lt; </a:t>
            </a:r>
            <a:r>
              <a:rPr lang="en-US" dirty="0" err="1" smtClean="0">
                <a:solidFill>
                  <a:schemeClr val="bg1">
                    <a:lumMod val="50000"/>
                  </a:schemeClr>
                </a:solidFill>
              </a:rPr>
              <a:t>loopCounter</a:t>
            </a:r>
            <a:r>
              <a:rPr lang="en-US" dirty="0" smtClean="0">
                <a:solidFill>
                  <a:schemeClr val="bg1">
                    <a:lumMod val="50000"/>
                  </a:schemeClr>
                </a:solidFill>
              </a:rPr>
              <a:t>;</a:t>
            </a:r>
          </a:p>
          <a:p>
            <a:r>
              <a:rPr lang="en-US" dirty="0" smtClean="0">
                <a:solidFill>
                  <a:schemeClr val="bg1">
                    <a:lumMod val="50000"/>
                  </a:schemeClr>
                </a:solidFill>
              </a:rPr>
              <a:t>        errs() &lt;&lt; ": #</a:t>
            </a:r>
            <a:r>
              <a:rPr lang="en-US" dirty="0" err="1" smtClean="0">
                <a:solidFill>
                  <a:schemeClr val="bg1">
                    <a:lumMod val="50000"/>
                  </a:schemeClr>
                </a:solidFill>
              </a:rPr>
              <a:t>BBs</a:t>
            </a:r>
            <a:r>
              <a:rPr lang="en-US" dirty="0" smtClean="0">
                <a:solidFill>
                  <a:schemeClr val="bg1">
                    <a:lumMod val="50000"/>
                  </a:schemeClr>
                </a:solidFill>
              </a:rPr>
              <a:t> = ";</a:t>
            </a:r>
          </a:p>
          <a:p>
            <a:r>
              <a:rPr lang="en-US" dirty="0" smtClean="0">
                <a:solidFill>
                  <a:schemeClr val="bg1">
                    <a:lumMod val="50000"/>
                  </a:schemeClr>
                </a:solidFill>
              </a:rPr>
              <a:t>        errs() &lt;&lt; </a:t>
            </a:r>
            <a:r>
              <a:rPr lang="en-US" dirty="0" err="1" smtClean="0">
                <a:solidFill>
                  <a:schemeClr val="bg1">
                    <a:lumMod val="50000"/>
                  </a:schemeClr>
                </a:solidFill>
              </a:rPr>
              <a:t>bbCounter</a:t>
            </a:r>
            <a:r>
              <a:rPr lang="en-US" dirty="0" smtClean="0">
                <a:solidFill>
                  <a:schemeClr val="bg1">
                    <a:lumMod val="50000"/>
                  </a:schemeClr>
                </a:solidFill>
              </a:rPr>
              <a:t>;</a:t>
            </a:r>
          </a:p>
          <a:p>
            <a:r>
              <a:rPr lang="en-US" dirty="0" smtClean="0">
                <a:solidFill>
                  <a:schemeClr val="bg1">
                    <a:lumMod val="50000"/>
                  </a:schemeClr>
                </a:solidFill>
              </a:rPr>
              <a:t>        errs() &lt;&lt; "\</a:t>
            </a:r>
            <a:r>
              <a:rPr lang="en-US" dirty="0" err="1" smtClean="0">
                <a:solidFill>
                  <a:schemeClr val="bg1">
                    <a:lumMod val="50000"/>
                  </a:schemeClr>
                </a:solidFill>
              </a:rPr>
              <a:t>n</a:t>
            </a:r>
            <a:r>
              <a:rPr lang="en-US" dirty="0" smtClean="0">
                <a:solidFill>
                  <a:schemeClr val="bg1">
                    <a:lumMod val="50000"/>
                  </a:schemeClr>
                </a:solidFill>
              </a:rPr>
              <a:t>";</a:t>
            </a:r>
          </a:p>
          <a:p>
            <a:r>
              <a:rPr lang="en-US" b="1" dirty="0" smtClean="0">
                <a:solidFill>
                  <a:srgbClr val="000000"/>
                </a:solidFill>
              </a:rPr>
              <a:t>    }</a:t>
            </a:r>
          </a:p>
          <a:p>
            <a:r>
              <a:rPr lang="en-US" dirty="0" smtClean="0">
                <a:solidFill>
                  <a:schemeClr val="bg1">
                    <a:lumMod val="50000"/>
                  </a:schemeClr>
                </a:solidFill>
              </a:rPr>
              <a:t>    </a:t>
            </a:r>
            <a:r>
              <a:rPr lang="en-US" dirty="0" err="1" smtClean="0">
                <a:solidFill>
                  <a:schemeClr val="bg1">
                    <a:lumMod val="50000"/>
                  </a:schemeClr>
                </a:solidFill>
              </a:rPr>
              <a:t>return(false</a:t>
            </a:r>
            <a:r>
              <a:rPr lang="en-US" dirty="0" smtClean="0">
                <a:solidFill>
                  <a:schemeClr val="bg1">
                    <a:lumMod val="50000"/>
                  </a:schemeClr>
                </a:solidFill>
              </a:rPr>
              <a:t>);</a:t>
            </a:r>
          </a:p>
          <a:p>
            <a:r>
              <a:rPr lang="en-US" dirty="0" smtClean="0">
                <a:solidFill>
                  <a:schemeClr val="bg1">
                    <a:lumMod val="50000"/>
                  </a:schemeClr>
                </a:solidFill>
              </a:rPr>
              <a:t>}</a:t>
            </a:r>
            <a:endParaRPr lang="en-US" dirty="0">
              <a:solidFill>
                <a:schemeClr val="bg1">
                  <a:lumMod val="50000"/>
                </a:schemeClr>
              </a:solidFill>
            </a:endParaRPr>
          </a:p>
        </p:txBody>
      </p:sp>
      <p:sp>
        <p:nvSpPr>
          <p:cNvPr id="6" name="TextBox 5"/>
          <p:cNvSpPr txBox="1"/>
          <p:nvPr/>
        </p:nvSpPr>
        <p:spPr>
          <a:xfrm>
            <a:off x="3484835" y="4031729"/>
            <a:ext cx="5201965" cy="1569660"/>
          </a:xfrm>
          <a:prstGeom prst="rect">
            <a:avLst/>
          </a:prstGeom>
          <a:noFill/>
          <a:ln>
            <a:solidFill>
              <a:schemeClr val="bg1">
                <a:lumMod val="65000"/>
              </a:schemeClr>
            </a:solidFill>
          </a:ln>
          <a:effectLst/>
        </p:spPr>
        <p:txBody>
          <a:bodyPr wrap="square" rtlCol="0">
            <a:spAutoFit/>
          </a:bodyPr>
          <a:lstStyle/>
          <a:p>
            <a:r>
              <a:rPr lang="en-US" sz="2400" dirty="0" smtClean="0"/>
              <a:t>An </a:t>
            </a:r>
            <a:r>
              <a:rPr lang="en-US" sz="2400" dirty="0" err="1" smtClean="0"/>
              <a:t>iterator</a:t>
            </a:r>
            <a:r>
              <a:rPr lang="en-US" sz="2400" dirty="0" smtClean="0"/>
              <a:t> on </a:t>
            </a:r>
            <a:r>
              <a:rPr lang="en-US" sz="2400" dirty="0" err="1" smtClean="0"/>
              <a:t>LoopInfo</a:t>
            </a:r>
            <a:r>
              <a:rPr lang="en-US" sz="2400" dirty="0" smtClean="0"/>
              <a:t> gives us a collection of loops. An </a:t>
            </a:r>
            <a:r>
              <a:rPr lang="en-US" sz="2400" dirty="0" err="1" smtClean="0"/>
              <a:t>iterator</a:t>
            </a:r>
            <a:r>
              <a:rPr lang="en-US" sz="2400" dirty="0" smtClean="0"/>
              <a:t> on a Loop gives us a collection of basic blocks that constitute that loop.</a:t>
            </a:r>
            <a:endParaRPr lang="en-US" sz="2400" dirty="0"/>
          </a:p>
        </p:txBody>
      </p:sp>
      <p:sp>
        <p:nvSpPr>
          <p:cNvPr id="7" name="Rectangle 6"/>
          <p:cNvSpPr/>
          <p:nvPr/>
        </p:nvSpPr>
        <p:spPr>
          <a:xfrm>
            <a:off x="6158111" y="0"/>
            <a:ext cx="2985889" cy="307777"/>
          </a:xfrm>
          <a:prstGeom prst="rect">
            <a:avLst/>
          </a:prstGeom>
        </p:spPr>
        <p:txBody>
          <a:bodyPr wrap="square">
            <a:spAutoFit/>
          </a:bodyPr>
          <a:lstStyle/>
          <a:p>
            <a:r>
              <a:rPr lang="en-US" sz="1400" dirty="0" err="1" smtClean="0">
                <a:latin typeface="Courier"/>
                <a:cs typeface="Courier"/>
              </a:rPr>
              <a:t>Count_Blocks_In_Loops.cpp</a:t>
            </a:r>
            <a:endParaRPr lang="en-US" sz="1400" dirty="0">
              <a:latin typeface="Courier"/>
              <a:cs typeface="Courier"/>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718111"/>
          </a:xfrm>
        </p:spPr>
        <p:txBody>
          <a:bodyPr/>
          <a:lstStyle/>
          <a:p>
            <a:r>
              <a:rPr lang="en-US" dirty="0" smtClean="0"/>
              <a:t>Iterating on Loops</a:t>
            </a:r>
            <a:endParaRPr lang="en-US" dirty="0"/>
          </a:p>
        </p:txBody>
      </p:sp>
      <p:sp>
        <p:nvSpPr>
          <p:cNvPr id="5" name="TextBox 4"/>
          <p:cNvSpPr txBox="1"/>
          <p:nvPr/>
        </p:nvSpPr>
        <p:spPr>
          <a:xfrm>
            <a:off x="457200" y="1214269"/>
            <a:ext cx="7797133" cy="1200328"/>
          </a:xfrm>
          <a:prstGeom prst="rect">
            <a:avLst/>
          </a:prstGeom>
          <a:noFill/>
        </p:spPr>
        <p:txBody>
          <a:bodyPr wrap="square" rtlCol="0">
            <a:spAutoFit/>
          </a:bodyPr>
          <a:lstStyle/>
          <a:p>
            <a:r>
              <a:rPr lang="en-US" sz="2400" dirty="0" smtClean="0"/>
              <a:t>for (</a:t>
            </a:r>
            <a:r>
              <a:rPr lang="en-US" sz="2400" dirty="0" err="1" smtClean="0"/>
              <a:t>LoopInfo::iterator</a:t>
            </a:r>
            <a:r>
              <a:rPr lang="en-US" sz="2400" dirty="0" smtClean="0"/>
              <a:t> </a:t>
            </a:r>
            <a:r>
              <a:rPr lang="en-US" sz="2400" dirty="0" err="1" smtClean="0"/>
              <a:t>i</a:t>
            </a:r>
            <a:r>
              <a:rPr lang="en-US" sz="2400" dirty="0" smtClean="0"/>
              <a:t> = </a:t>
            </a:r>
            <a:r>
              <a:rPr lang="en-US" sz="2400" dirty="0" err="1" smtClean="0"/>
              <a:t>LI.begin</a:t>
            </a:r>
            <a:r>
              <a:rPr lang="en-US" sz="2400" dirty="0" smtClean="0"/>
              <a:t>(), </a:t>
            </a:r>
            <a:r>
              <a:rPr lang="en-US" sz="2400" dirty="0" err="1" smtClean="0"/>
              <a:t>e</a:t>
            </a:r>
            <a:r>
              <a:rPr lang="en-US" sz="2400" dirty="0" smtClean="0"/>
              <a:t> = </a:t>
            </a:r>
            <a:r>
              <a:rPr lang="en-US" sz="2400" dirty="0" err="1" smtClean="0"/>
              <a:t>LI.end</a:t>
            </a:r>
            <a:r>
              <a:rPr lang="en-US" sz="2400" dirty="0" smtClean="0"/>
              <a:t>(); </a:t>
            </a:r>
            <a:r>
              <a:rPr lang="en-US" sz="2400" dirty="0" err="1" smtClean="0"/>
              <a:t>i</a:t>
            </a:r>
            <a:r>
              <a:rPr lang="en-US" sz="2400" dirty="0" smtClean="0"/>
              <a:t> != </a:t>
            </a:r>
            <a:r>
              <a:rPr lang="en-US" sz="2400" dirty="0" err="1" smtClean="0"/>
              <a:t>e</a:t>
            </a:r>
            <a:r>
              <a:rPr lang="en-US" sz="2400" dirty="0" smtClean="0"/>
              <a:t>; ++</a:t>
            </a:r>
            <a:r>
              <a:rPr lang="en-US" sz="2400" dirty="0" err="1" smtClean="0"/>
              <a:t>i</a:t>
            </a:r>
            <a:r>
              <a:rPr lang="en-US" sz="2400" dirty="0" smtClean="0"/>
              <a:t>) {</a:t>
            </a:r>
          </a:p>
          <a:p>
            <a:r>
              <a:rPr lang="en-US" sz="2400" dirty="0" smtClean="0"/>
              <a:t>    …</a:t>
            </a:r>
          </a:p>
          <a:p>
            <a:r>
              <a:rPr lang="en-US" sz="2400" dirty="0" smtClean="0"/>
              <a:t>}</a:t>
            </a:r>
          </a:p>
        </p:txBody>
      </p:sp>
      <p:pic>
        <p:nvPicPr>
          <p:cNvPr id="7" name="Picture 6" descr="LoopInfo0.pdf"/>
          <p:cNvPicPr>
            <a:picLocks noChangeAspect="1"/>
          </p:cNvPicPr>
          <p:nvPr/>
        </p:nvPicPr>
        <p:blipFill>
          <a:blip r:embed="rId2"/>
          <a:stretch>
            <a:fillRect/>
          </a:stretch>
        </p:blipFill>
        <p:spPr>
          <a:xfrm>
            <a:off x="3661186" y="2806149"/>
            <a:ext cx="5025614" cy="3889404"/>
          </a:xfrm>
          <a:prstGeom prst="rect">
            <a:avLst/>
          </a:prstGeom>
        </p:spPr>
      </p:pic>
      <p:sp>
        <p:nvSpPr>
          <p:cNvPr id="8" name="TextBox 7"/>
          <p:cNvSpPr txBox="1"/>
          <p:nvPr/>
        </p:nvSpPr>
        <p:spPr>
          <a:xfrm>
            <a:off x="457200" y="2909525"/>
            <a:ext cx="3117297" cy="3693319"/>
          </a:xfrm>
          <a:prstGeom prst="rect">
            <a:avLst/>
          </a:prstGeom>
          <a:noFill/>
        </p:spPr>
        <p:txBody>
          <a:bodyPr wrap="none" rtlCol="0">
            <a:spAutoFit/>
          </a:bodyPr>
          <a:lstStyle/>
          <a:p>
            <a:r>
              <a:rPr lang="en-US" dirty="0" err="1" smtClean="0"/>
              <a:t>int</a:t>
            </a:r>
            <a:r>
              <a:rPr lang="en-US" dirty="0" smtClean="0"/>
              <a:t> </a:t>
            </a:r>
            <a:r>
              <a:rPr lang="en-US" dirty="0" err="1" smtClean="0"/>
              <a:t>main(int</a:t>
            </a:r>
            <a:r>
              <a:rPr lang="en-US" dirty="0" smtClean="0"/>
              <a:t> </a:t>
            </a:r>
            <a:r>
              <a:rPr lang="en-US" dirty="0" err="1" smtClean="0"/>
              <a:t>argc</a:t>
            </a:r>
            <a:r>
              <a:rPr lang="en-US" dirty="0" smtClean="0"/>
              <a:t>, char **</a:t>
            </a:r>
            <a:r>
              <a:rPr lang="en-US" dirty="0" err="1" smtClean="0"/>
              <a:t>argv</a:t>
            </a:r>
            <a:r>
              <a:rPr lang="en-US" dirty="0" smtClean="0"/>
              <a:t>) {</a:t>
            </a:r>
          </a:p>
          <a:p>
            <a:r>
              <a:rPr lang="en-US" dirty="0" smtClean="0"/>
              <a:t>  </a:t>
            </a:r>
            <a:r>
              <a:rPr lang="en-US" dirty="0" err="1" smtClean="0"/>
              <a:t>int</a:t>
            </a:r>
            <a:r>
              <a:rPr lang="en-US" dirty="0" smtClean="0"/>
              <a:t> </a:t>
            </a:r>
            <a:r>
              <a:rPr lang="en-US" dirty="0" err="1" smtClean="0"/>
              <a:t>i</a:t>
            </a:r>
            <a:r>
              <a:rPr lang="en-US" dirty="0" smtClean="0"/>
              <a:t>, </a:t>
            </a:r>
            <a:r>
              <a:rPr lang="en-US" dirty="0" err="1" smtClean="0"/>
              <a:t>j</a:t>
            </a:r>
            <a:r>
              <a:rPr lang="en-US" dirty="0" smtClean="0"/>
              <a:t>, </a:t>
            </a:r>
            <a:r>
              <a:rPr lang="en-US" dirty="0" err="1" smtClean="0"/>
              <a:t>t</a:t>
            </a:r>
            <a:r>
              <a:rPr lang="en-US" dirty="0" smtClean="0"/>
              <a:t> = 0;</a:t>
            </a:r>
          </a:p>
          <a:p>
            <a:r>
              <a:rPr lang="en-US" b="1" dirty="0" smtClean="0">
                <a:solidFill>
                  <a:srgbClr val="FF0000"/>
                </a:solidFill>
              </a:rPr>
              <a:t>  </a:t>
            </a:r>
            <a:r>
              <a:rPr lang="en-US" b="1" dirty="0" err="1" smtClean="0">
                <a:solidFill>
                  <a:srgbClr val="FF0000"/>
                </a:solidFill>
              </a:rPr>
              <a:t>for(i</a:t>
            </a:r>
            <a:r>
              <a:rPr lang="en-US" b="1" dirty="0" smtClean="0">
                <a:solidFill>
                  <a:srgbClr val="FF0000"/>
                </a:solidFill>
              </a:rPr>
              <a:t> = 0; </a:t>
            </a:r>
            <a:r>
              <a:rPr lang="en-US" b="1" dirty="0" err="1" smtClean="0">
                <a:solidFill>
                  <a:srgbClr val="FF0000"/>
                </a:solidFill>
              </a:rPr>
              <a:t>i</a:t>
            </a:r>
            <a:r>
              <a:rPr lang="en-US" b="1" dirty="0" smtClean="0">
                <a:solidFill>
                  <a:srgbClr val="FF0000"/>
                </a:solidFill>
              </a:rPr>
              <a:t> &lt; 10; </a:t>
            </a:r>
            <a:r>
              <a:rPr lang="en-US" b="1" dirty="0" err="1" smtClean="0">
                <a:solidFill>
                  <a:srgbClr val="FF0000"/>
                </a:solidFill>
              </a:rPr>
              <a:t>i</a:t>
            </a:r>
            <a:r>
              <a:rPr lang="en-US" b="1" dirty="0" smtClean="0">
                <a:solidFill>
                  <a:srgbClr val="FF0000"/>
                </a:solidFill>
              </a:rPr>
              <a:t>++) {</a:t>
            </a:r>
          </a:p>
          <a:p>
            <a:r>
              <a:rPr lang="en-US" b="1" dirty="0" smtClean="0">
                <a:solidFill>
                  <a:srgbClr val="FF6666"/>
                </a:solidFill>
              </a:rPr>
              <a:t>    </a:t>
            </a:r>
            <a:r>
              <a:rPr lang="en-US" b="1" dirty="0" err="1" smtClean="0">
                <a:solidFill>
                  <a:srgbClr val="FF6666"/>
                </a:solidFill>
              </a:rPr>
              <a:t>for(j</a:t>
            </a:r>
            <a:r>
              <a:rPr lang="en-US" b="1" dirty="0" smtClean="0">
                <a:solidFill>
                  <a:srgbClr val="FF6666"/>
                </a:solidFill>
              </a:rPr>
              <a:t> = 0; </a:t>
            </a:r>
            <a:r>
              <a:rPr lang="en-US" b="1" dirty="0" err="1" smtClean="0">
                <a:solidFill>
                  <a:srgbClr val="FF6666"/>
                </a:solidFill>
              </a:rPr>
              <a:t>j</a:t>
            </a:r>
            <a:r>
              <a:rPr lang="en-US" b="1" dirty="0" smtClean="0">
                <a:solidFill>
                  <a:srgbClr val="FF6666"/>
                </a:solidFill>
              </a:rPr>
              <a:t> &lt; 10; </a:t>
            </a:r>
            <a:r>
              <a:rPr lang="en-US" b="1" dirty="0" err="1" smtClean="0">
                <a:solidFill>
                  <a:srgbClr val="FF6666"/>
                </a:solidFill>
              </a:rPr>
              <a:t>j</a:t>
            </a:r>
            <a:r>
              <a:rPr lang="en-US" b="1" dirty="0" smtClean="0">
                <a:solidFill>
                  <a:srgbClr val="FF6666"/>
                </a:solidFill>
              </a:rPr>
              <a:t>++) {</a:t>
            </a:r>
          </a:p>
          <a:p>
            <a:r>
              <a:rPr lang="en-US" b="1" dirty="0" smtClean="0"/>
              <a:t>      </a:t>
            </a:r>
            <a:r>
              <a:rPr lang="en-US" b="1" dirty="0" err="1" smtClean="0"/>
              <a:t>if((i</a:t>
            </a:r>
            <a:r>
              <a:rPr lang="en-US" b="1" dirty="0" smtClean="0"/>
              <a:t> + </a:t>
            </a:r>
            <a:r>
              <a:rPr lang="en-US" b="1" dirty="0" err="1" smtClean="0"/>
              <a:t>j</a:t>
            </a:r>
            <a:r>
              <a:rPr lang="en-US" b="1" dirty="0" smtClean="0"/>
              <a:t>) % 7 == 0)</a:t>
            </a:r>
          </a:p>
          <a:p>
            <a:r>
              <a:rPr lang="en-US" b="1" dirty="0" smtClean="0"/>
              <a:t>        break;</a:t>
            </a:r>
          </a:p>
          <a:p>
            <a:r>
              <a:rPr lang="en-US" b="1" dirty="0" smtClean="0"/>
              <a:t>      else</a:t>
            </a:r>
          </a:p>
          <a:p>
            <a:r>
              <a:rPr lang="en-US" b="1" dirty="0" smtClean="0"/>
              <a:t>        </a:t>
            </a:r>
            <a:r>
              <a:rPr lang="en-US" b="1" dirty="0" err="1" smtClean="0"/>
              <a:t>t</a:t>
            </a:r>
            <a:r>
              <a:rPr lang="en-US" b="1" dirty="0" smtClean="0"/>
              <a:t>++;</a:t>
            </a:r>
          </a:p>
          <a:p>
            <a:r>
              <a:rPr lang="en-US" b="1" dirty="0" smtClean="0">
                <a:solidFill>
                  <a:srgbClr val="FF6666"/>
                </a:solidFill>
              </a:rPr>
              <a:t>    }</a:t>
            </a:r>
          </a:p>
          <a:p>
            <a:r>
              <a:rPr lang="en-US" b="1" dirty="0" smtClean="0">
                <a:solidFill>
                  <a:srgbClr val="FF0000"/>
                </a:solidFill>
              </a:rPr>
              <a:t>  }</a:t>
            </a:r>
          </a:p>
          <a:p>
            <a:r>
              <a:rPr lang="en-US" dirty="0" smtClean="0"/>
              <a:t>  </a:t>
            </a:r>
            <a:r>
              <a:rPr lang="en-US" dirty="0" err="1" smtClean="0"/>
              <a:t>printf("%d\n</a:t>
            </a:r>
            <a:r>
              <a:rPr lang="en-US" dirty="0" smtClean="0"/>
              <a:t>", </a:t>
            </a:r>
            <a:r>
              <a:rPr lang="en-US" dirty="0" err="1" smtClean="0"/>
              <a:t>t</a:t>
            </a:r>
            <a:r>
              <a:rPr lang="en-US" dirty="0" smtClean="0"/>
              <a:t>);</a:t>
            </a:r>
          </a:p>
          <a:p>
            <a:r>
              <a:rPr lang="en-US" dirty="0" smtClean="0"/>
              <a:t>  return 0;</a:t>
            </a:r>
          </a:p>
          <a:p>
            <a:r>
              <a:rPr lang="en-US" dirty="0" smtClean="0"/>
              <a:t>}</a:t>
            </a:r>
            <a:endParaRPr lang="en-US" dirty="0"/>
          </a:p>
        </p:txBody>
      </p:sp>
      <p:sp>
        <p:nvSpPr>
          <p:cNvPr id="9" name="Freeform 8"/>
          <p:cNvSpPr/>
          <p:nvPr/>
        </p:nvSpPr>
        <p:spPr>
          <a:xfrm>
            <a:off x="2702224" y="3655140"/>
            <a:ext cx="1668586" cy="967318"/>
          </a:xfrm>
          <a:custGeom>
            <a:avLst/>
            <a:gdLst>
              <a:gd name="connsiteX0" fmla="*/ 0 w 1668586"/>
              <a:gd name="connsiteY0" fmla="*/ 7384 h 1144538"/>
              <a:gd name="connsiteX1" fmla="*/ 738312 w 1668586"/>
              <a:gd name="connsiteY1" fmla="*/ 155066 h 1144538"/>
              <a:gd name="connsiteX2" fmla="*/ 1122235 w 1668586"/>
              <a:gd name="connsiteY2" fmla="*/ 937783 h 1144538"/>
              <a:gd name="connsiteX3" fmla="*/ 1668586 w 1668586"/>
              <a:gd name="connsiteY3" fmla="*/ 1144538 h 1144538"/>
            </a:gdLst>
            <a:ahLst/>
            <a:cxnLst>
              <a:cxn ang="0">
                <a:pos x="connsiteX0" y="connsiteY0"/>
              </a:cxn>
              <a:cxn ang="0">
                <a:pos x="connsiteX1" y="connsiteY1"/>
              </a:cxn>
              <a:cxn ang="0">
                <a:pos x="connsiteX2" y="connsiteY2"/>
              </a:cxn>
              <a:cxn ang="0">
                <a:pos x="connsiteX3" y="connsiteY3"/>
              </a:cxn>
            </a:cxnLst>
            <a:rect l="l" t="t" r="r" b="b"/>
            <a:pathLst>
              <a:path w="1668586" h="1144538">
                <a:moveTo>
                  <a:pt x="0" y="7384"/>
                </a:moveTo>
                <a:cubicBezTo>
                  <a:pt x="275636" y="3692"/>
                  <a:pt x="551273" y="0"/>
                  <a:pt x="738312" y="155066"/>
                </a:cubicBezTo>
                <a:cubicBezTo>
                  <a:pt x="925351" y="310133"/>
                  <a:pt x="967189" y="772871"/>
                  <a:pt x="1122235" y="937783"/>
                </a:cubicBezTo>
                <a:cubicBezTo>
                  <a:pt x="1277281" y="1102695"/>
                  <a:pt x="1668586" y="1144538"/>
                  <a:pt x="1668586" y="1144538"/>
                </a:cubicBezTo>
              </a:path>
            </a:pathLst>
          </a:custGeom>
          <a:ln>
            <a:solidFill>
              <a:srgbClr val="FF0000"/>
            </a:solidFill>
            <a:prstDash val="dash"/>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2761289" y="3972657"/>
            <a:ext cx="2879418" cy="1713115"/>
          </a:xfrm>
          <a:custGeom>
            <a:avLst/>
            <a:gdLst>
              <a:gd name="connsiteX0" fmla="*/ 0 w 2879418"/>
              <a:gd name="connsiteY0" fmla="*/ 0 h 1713115"/>
              <a:gd name="connsiteX1" fmla="*/ 531585 w 2879418"/>
              <a:gd name="connsiteY1" fmla="*/ 295364 h 1713115"/>
              <a:gd name="connsiteX2" fmla="*/ 442987 w 2879418"/>
              <a:gd name="connsiteY2" fmla="*/ 1432519 h 1713115"/>
              <a:gd name="connsiteX3" fmla="*/ 2879418 w 2879418"/>
              <a:gd name="connsiteY3" fmla="*/ 1713115 h 1713115"/>
            </a:gdLst>
            <a:ahLst/>
            <a:cxnLst>
              <a:cxn ang="0">
                <a:pos x="connsiteX0" y="connsiteY0"/>
              </a:cxn>
              <a:cxn ang="0">
                <a:pos x="connsiteX1" y="connsiteY1"/>
              </a:cxn>
              <a:cxn ang="0">
                <a:pos x="connsiteX2" y="connsiteY2"/>
              </a:cxn>
              <a:cxn ang="0">
                <a:pos x="connsiteX3" y="connsiteY3"/>
              </a:cxn>
            </a:cxnLst>
            <a:rect l="l" t="t" r="r" b="b"/>
            <a:pathLst>
              <a:path w="2879418" h="1713115">
                <a:moveTo>
                  <a:pt x="0" y="0"/>
                </a:moveTo>
                <a:cubicBezTo>
                  <a:pt x="228877" y="28305"/>
                  <a:pt x="457754" y="56611"/>
                  <a:pt x="531585" y="295364"/>
                </a:cubicBezTo>
                <a:cubicBezTo>
                  <a:pt x="605416" y="534117"/>
                  <a:pt x="51682" y="1196227"/>
                  <a:pt x="442987" y="1432519"/>
                </a:cubicBezTo>
                <a:cubicBezTo>
                  <a:pt x="834292" y="1668811"/>
                  <a:pt x="2879418" y="1713115"/>
                  <a:pt x="2879418" y="1713115"/>
                </a:cubicBezTo>
              </a:path>
            </a:pathLst>
          </a:custGeom>
          <a:ln>
            <a:solidFill>
              <a:srgbClr val="FF6666"/>
            </a:solidFill>
            <a:prstDash val="dash"/>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718111"/>
          </a:xfrm>
        </p:spPr>
        <p:txBody>
          <a:bodyPr/>
          <a:lstStyle/>
          <a:p>
            <a:r>
              <a:rPr lang="en-US" dirty="0" smtClean="0"/>
              <a:t>Iterating on Blocks inside Loops</a:t>
            </a:r>
            <a:endParaRPr lang="en-US" dirty="0"/>
          </a:p>
        </p:txBody>
      </p:sp>
      <p:sp>
        <p:nvSpPr>
          <p:cNvPr id="5" name="TextBox 4"/>
          <p:cNvSpPr txBox="1"/>
          <p:nvPr/>
        </p:nvSpPr>
        <p:spPr>
          <a:xfrm>
            <a:off x="457200" y="1199501"/>
            <a:ext cx="8686800" cy="1323439"/>
          </a:xfrm>
          <a:prstGeom prst="rect">
            <a:avLst/>
          </a:prstGeom>
          <a:noFill/>
        </p:spPr>
        <p:txBody>
          <a:bodyPr wrap="square" rtlCol="0">
            <a:spAutoFit/>
          </a:bodyPr>
          <a:lstStyle/>
          <a:p>
            <a:r>
              <a:rPr lang="en-US" sz="2000" dirty="0" smtClean="0"/>
              <a:t>for (</a:t>
            </a:r>
            <a:r>
              <a:rPr lang="en-US" sz="2000" dirty="0" err="1" smtClean="0"/>
              <a:t>LoopInfo::iterator</a:t>
            </a:r>
            <a:r>
              <a:rPr lang="en-US" sz="2000" dirty="0" smtClean="0"/>
              <a:t> </a:t>
            </a:r>
            <a:r>
              <a:rPr lang="en-US" sz="2000" dirty="0" err="1" smtClean="0"/>
              <a:t>i</a:t>
            </a:r>
            <a:r>
              <a:rPr lang="en-US" sz="2000" dirty="0" smtClean="0"/>
              <a:t> = </a:t>
            </a:r>
            <a:r>
              <a:rPr lang="en-US" sz="2000" dirty="0" err="1" smtClean="0"/>
              <a:t>LI.begin</a:t>
            </a:r>
            <a:r>
              <a:rPr lang="en-US" sz="2000" dirty="0" smtClean="0"/>
              <a:t>(), </a:t>
            </a:r>
            <a:r>
              <a:rPr lang="en-US" sz="2000" dirty="0" err="1" smtClean="0"/>
              <a:t>e</a:t>
            </a:r>
            <a:r>
              <a:rPr lang="en-US" sz="2000" dirty="0" smtClean="0"/>
              <a:t> = </a:t>
            </a:r>
            <a:r>
              <a:rPr lang="en-US" sz="2000" dirty="0" err="1" smtClean="0"/>
              <a:t>LI.end</a:t>
            </a:r>
            <a:r>
              <a:rPr lang="en-US" sz="2000" dirty="0" smtClean="0"/>
              <a:t>(); </a:t>
            </a:r>
            <a:r>
              <a:rPr lang="en-US" sz="2000" dirty="0" err="1" smtClean="0"/>
              <a:t>i</a:t>
            </a:r>
            <a:r>
              <a:rPr lang="en-US" sz="2000" dirty="0" smtClean="0"/>
              <a:t> != </a:t>
            </a:r>
            <a:r>
              <a:rPr lang="en-US" sz="2000" dirty="0" err="1" smtClean="0"/>
              <a:t>e</a:t>
            </a:r>
            <a:r>
              <a:rPr lang="en-US" sz="2000" dirty="0" smtClean="0"/>
              <a:t>; ++</a:t>
            </a:r>
            <a:r>
              <a:rPr lang="en-US" sz="2000" dirty="0" err="1" smtClean="0"/>
              <a:t>i</a:t>
            </a:r>
            <a:r>
              <a:rPr lang="en-US" sz="2000" dirty="0" smtClean="0"/>
              <a:t>) {</a:t>
            </a:r>
          </a:p>
          <a:p>
            <a:r>
              <a:rPr lang="en-US" sz="2000" b="1" dirty="0" smtClean="0"/>
              <a:t>    Loop *L = *</a:t>
            </a:r>
            <a:r>
              <a:rPr lang="en-US" sz="2000" b="1" dirty="0" err="1" smtClean="0"/>
              <a:t>i</a:t>
            </a:r>
            <a:r>
              <a:rPr lang="en-US" sz="2000" b="1" dirty="0" smtClean="0"/>
              <a:t>;</a:t>
            </a:r>
          </a:p>
          <a:p>
            <a:r>
              <a:rPr lang="en-US" sz="2000" b="1" dirty="0" smtClean="0"/>
              <a:t>    </a:t>
            </a:r>
            <a:r>
              <a:rPr lang="en-US" sz="2000" b="1" dirty="0" err="1" smtClean="0"/>
              <a:t>for(Loop::block_iterator</a:t>
            </a:r>
            <a:r>
              <a:rPr lang="en-US" sz="2000" b="1" dirty="0" smtClean="0"/>
              <a:t> bb = L-&gt;</a:t>
            </a:r>
            <a:r>
              <a:rPr lang="en-US" sz="2000" b="1" dirty="0" err="1" smtClean="0"/>
              <a:t>block_begin</a:t>
            </a:r>
            <a:r>
              <a:rPr lang="en-US" sz="2000" b="1" dirty="0" smtClean="0"/>
              <a:t>(); bb != L-&gt;</a:t>
            </a:r>
            <a:r>
              <a:rPr lang="en-US" sz="2000" b="1" dirty="0" err="1" smtClean="0"/>
              <a:t>block_end</a:t>
            </a:r>
            <a:r>
              <a:rPr lang="en-US" sz="2000" b="1" dirty="0" smtClean="0"/>
              <a:t>(); ++bb) {}</a:t>
            </a:r>
          </a:p>
          <a:p>
            <a:r>
              <a:rPr lang="en-US" sz="2000" dirty="0" smtClean="0"/>
              <a:t>}</a:t>
            </a:r>
          </a:p>
        </p:txBody>
      </p:sp>
      <p:pic>
        <p:nvPicPr>
          <p:cNvPr id="7" name="Picture 6" descr="LoopInfo0.pdf"/>
          <p:cNvPicPr>
            <a:picLocks noChangeAspect="1"/>
          </p:cNvPicPr>
          <p:nvPr/>
        </p:nvPicPr>
        <p:blipFill>
          <a:blip r:embed="rId2"/>
          <a:stretch>
            <a:fillRect/>
          </a:stretch>
        </p:blipFill>
        <p:spPr>
          <a:xfrm>
            <a:off x="3313839" y="2495832"/>
            <a:ext cx="5636486" cy="4362168"/>
          </a:xfrm>
          <a:prstGeom prst="rect">
            <a:avLst/>
          </a:prstGeom>
        </p:spPr>
      </p:pic>
      <p:sp>
        <p:nvSpPr>
          <p:cNvPr id="9" name="TextBox 8"/>
          <p:cNvSpPr txBox="1"/>
          <p:nvPr/>
        </p:nvSpPr>
        <p:spPr>
          <a:xfrm>
            <a:off x="457200" y="2909525"/>
            <a:ext cx="3183459" cy="3693319"/>
          </a:xfrm>
          <a:prstGeom prst="rect">
            <a:avLst/>
          </a:prstGeom>
          <a:noFill/>
        </p:spPr>
        <p:txBody>
          <a:bodyPr wrap="none" rtlCol="0">
            <a:spAutoFit/>
          </a:bodyPr>
          <a:lstStyle/>
          <a:p>
            <a:r>
              <a:rPr lang="en-US" dirty="0" err="1" smtClean="0">
                <a:solidFill>
                  <a:srgbClr val="000000"/>
                </a:solidFill>
              </a:rPr>
              <a:t>int</a:t>
            </a:r>
            <a:r>
              <a:rPr lang="en-US" dirty="0" smtClean="0">
                <a:solidFill>
                  <a:srgbClr val="000000"/>
                </a:solidFill>
              </a:rPr>
              <a:t> </a:t>
            </a:r>
            <a:r>
              <a:rPr lang="en-US" dirty="0" err="1" smtClean="0">
                <a:solidFill>
                  <a:srgbClr val="000000"/>
                </a:solidFill>
              </a:rPr>
              <a:t>main(int</a:t>
            </a:r>
            <a:r>
              <a:rPr lang="en-US" dirty="0" smtClean="0">
                <a:solidFill>
                  <a:srgbClr val="000000"/>
                </a:solidFill>
              </a:rPr>
              <a:t> </a:t>
            </a:r>
            <a:r>
              <a:rPr lang="en-US" dirty="0" err="1" smtClean="0">
                <a:solidFill>
                  <a:srgbClr val="000000"/>
                </a:solidFill>
              </a:rPr>
              <a:t>argc</a:t>
            </a:r>
            <a:r>
              <a:rPr lang="en-US" dirty="0" smtClean="0">
                <a:solidFill>
                  <a:srgbClr val="000000"/>
                </a:solidFill>
              </a:rPr>
              <a:t>, char **</a:t>
            </a:r>
            <a:r>
              <a:rPr lang="en-US" dirty="0" err="1" smtClean="0">
                <a:solidFill>
                  <a:srgbClr val="000000"/>
                </a:solidFill>
              </a:rPr>
              <a:t>argv</a:t>
            </a:r>
            <a:r>
              <a:rPr lang="en-US" dirty="0" smtClean="0">
                <a:solidFill>
                  <a:srgbClr val="000000"/>
                </a:solidFill>
              </a:rPr>
              <a:t>) {</a:t>
            </a:r>
          </a:p>
          <a:p>
            <a:r>
              <a:rPr lang="en-US" dirty="0" smtClean="0">
                <a:solidFill>
                  <a:srgbClr val="000000"/>
                </a:solidFill>
              </a:rPr>
              <a:t>  </a:t>
            </a:r>
            <a:r>
              <a:rPr lang="en-US" dirty="0" err="1" smtClean="0">
                <a:solidFill>
                  <a:srgbClr val="000000"/>
                </a:solidFill>
              </a:rPr>
              <a:t>int</a:t>
            </a:r>
            <a:r>
              <a:rPr lang="en-US" dirty="0" smtClean="0">
                <a:solidFill>
                  <a:srgbClr val="000000"/>
                </a:solidFill>
              </a:rPr>
              <a:t> </a:t>
            </a:r>
            <a:r>
              <a:rPr lang="en-US" dirty="0" err="1" smtClean="0">
                <a:solidFill>
                  <a:srgbClr val="000000"/>
                </a:solidFill>
              </a:rPr>
              <a:t>i</a:t>
            </a:r>
            <a:r>
              <a:rPr lang="en-US" dirty="0" smtClean="0">
                <a:solidFill>
                  <a:srgbClr val="000000"/>
                </a:solidFill>
              </a:rPr>
              <a:t>, </a:t>
            </a:r>
            <a:r>
              <a:rPr lang="en-US" dirty="0" err="1" smtClean="0">
                <a:solidFill>
                  <a:srgbClr val="000000"/>
                </a:solidFill>
              </a:rPr>
              <a:t>j</a:t>
            </a:r>
            <a:r>
              <a:rPr lang="en-US" dirty="0" smtClean="0">
                <a:solidFill>
                  <a:srgbClr val="000000"/>
                </a:solidFill>
              </a:rPr>
              <a:t>, </a:t>
            </a:r>
            <a:r>
              <a:rPr lang="en-US" dirty="0" err="1" smtClean="0">
                <a:solidFill>
                  <a:srgbClr val="000000"/>
                </a:solidFill>
              </a:rPr>
              <a:t>t</a:t>
            </a:r>
            <a:r>
              <a:rPr lang="en-US" dirty="0" smtClean="0">
                <a:solidFill>
                  <a:srgbClr val="000000"/>
                </a:solidFill>
              </a:rPr>
              <a:t> = 0;</a:t>
            </a:r>
          </a:p>
          <a:p>
            <a:r>
              <a:rPr lang="en-US" dirty="0" smtClean="0">
                <a:solidFill>
                  <a:srgbClr val="000000"/>
                </a:solidFill>
              </a:rPr>
              <a:t>  </a:t>
            </a:r>
            <a:r>
              <a:rPr lang="en-US" dirty="0" err="1" smtClean="0">
                <a:solidFill>
                  <a:srgbClr val="000000"/>
                </a:solidFill>
              </a:rPr>
              <a:t>for(i</a:t>
            </a:r>
            <a:r>
              <a:rPr lang="en-US" dirty="0" smtClean="0">
                <a:solidFill>
                  <a:srgbClr val="000000"/>
                </a:solidFill>
              </a:rPr>
              <a:t> = 0; </a:t>
            </a:r>
            <a:r>
              <a:rPr lang="en-US" dirty="0" err="1" smtClean="0">
                <a:solidFill>
                  <a:srgbClr val="000000"/>
                </a:solidFill>
              </a:rPr>
              <a:t>i</a:t>
            </a:r>
            <a:r>
              <a:rPr lang="en-US" dirty="0" smtClean="0">
                <a:solidFill>
                  <a:srgbClr val="000000"/>
                </a:solidFill>
              </a:rPr>
              <a:t> &lt; 10; </a:t>
            </a:r>
            <a:r>
              <a:rPr lang="en-US" dirty="0" err="1" smtClean="0">
                <a:solidFill>
                  <a:srgbClr val="000000"/>
                </a:solidFill>
              </a:rPr>
              <a:t>i</a:t>
            </a:r>
            <a:r>
              <a:rPr lang="en-US" dirty="0" smtClean="0">
                <a:solidFill>
                  <a:srgbClr val="000000"/>
                </a:solidFill>
              </a:rPr>
              <a:t>++) {</a:t>
            </a:r>
          </a:p>
          <a:p>
            <a:r>
              <a:rPr lang="en-US" b="1" dirty="0" smtClean="0">
                <a:solidFill>
                  <a:srgbClr val="008000"/>
                </a:solidFill>
              </a:rPr>
              <a:t>    </a:t>
            </a:r>
            <a:r>
              <a:rPr lang="en-US" b="1" dirty="0" err="1" smtClean="0">
                <a:solidFill>
                  <a:srgbClr val="008000"/>
                </a:solidFill>
              </a:rPr>
              <a:t>for(j</a:t>
            </a:r>
            <a:r>
              <a:rPr lang="en-US" b="1" dirty="0" smtClean="0">
                <a:solidFill>
                  <a:srgbClr val="008000"/>
                </a:solidFill>
              </a:rPr>
              <a:t> = 0; </a:t>
            </a:r>
            <a:r>
              <a:rPr lang="en-US" b="1" dirty="0" err="1" smtClean="0">
                <a:solidFill>
                  <a:srgbClr val="008000"/>
                </a:solidFill>
              </a:rPr>
              <a:t>j</a:t>
            </a:r>
            <a:r>
              <a:rPr lang="en-US" b="1" dirty="0" smtClean="0">
                <a:solidFill>
                  <a:srgbClr val="008000"/>
                </a:solidFill>
              </a:rPr>
              <a:t> &lt; 10; </a:t>
            </a:r>
            <a:r>
              <a:rPr lang="en-US" b="1" dirty="0" err="1" smtClean="0">
                <a:solidFill>
                  <a:srgbClr val="008000"/>
                </a:solidFill>
              </a:rPr>
              <a:t>j</a:t>
            </a:r>
            <a:r>
              <a:rPr lang="en-US" b="1" dirty="0" smtClean="0">
                <a:solidFill>
                  <a:srgbClr val="008000"/>
                </a:solidFill>
              </a:rPr>
              <a:t>++) {</a:t>
            </a:r>
          </a:p>
          <a:p>
            <a:r>
              <a:rPr lang="en-US" b="1" dirty="0" smtClean="0">
                <a:solidFill>
                  <a:srgbClr val="008000"/>
                </a:solidFill>
              </a:rPr>
              <a:t>      </a:t>
            </a:r>
            <a:r>
              <a:rPr lang="en-US" b="1" dirty="0" err="1" smtClean="0">
                <a:solidFill>
                  <a:srgbClr val="008000"/>
                </a:solidFill>
              </a:rPr>
              <a:t>if((i</a:t>
            </a:r>
            <a:r>
              <a:rPr lang="en-US" b="1" dirty="0" smtClean="0">
                <a:solidFill>
                  <a:srgbClr val="008000"/>
                </a:solidFill>
              </a:rPr>
              <a:t> + </a:t>
            </a:r>
            <a:r>
              <a:rPr lang="en-US" b="1" dirty="0" err="1" smtClean="0">
                <a:solidFill>
                  <a:srgbClr val="008000"/>
                </a:solidFill>
              </a:rPr>
              <a:t>j</a:t>
            </a:r>
            <a:r>
              <a:rPr lang="en-US" b="1" dirty="0" smtClean="0">
                <a:solidFill>
                  <a:srgbClr val="008000"/>
                </a:solidFill>
              </a:rPr>
              <a:t>) % 7 == 0)</a:t>
            </a:r>
          </a:p>
          <a:p>
            <a:r>
              <a:rPr lang="en-US" dirty="0" smtClean="0"/>
              <a:t>        break;</a:t>
            </a:r>
          </a:p>
          <a:p>
            <a:r>
              <a:rPr lang="en-US" b="1" dirty="0" smtClean="0">
                <a:solidFill>
                  <a:srgbClr val="008000"/>
                </a:solidFill>
              </a:rPr>
              <a:t>      else</a:t>
            </a:r>
          </a:p>
          <a:p>
            <a:r>
              <a:rPr lang="en-US" b="1" dirty="0" smtClean="0">
                <a:solidFill>
                  <a:srgbClr val="008000"/>
                </a:solidFill>
              </a:rPr>
              <a:t>        </a:t>
            </a:r>
            <a:r>
              <a:rPr lang="en-US" b="1" dirty="0" err="1" smtClean="0">
                <a:solidFill>
                  <a:srgbClr val="008000"/>
                </a:solidFill>
              </a:rPr>
              <a:t>t</a:t>
            </a:r>
            <a:r>
              <a:rPr lang="en-US" b="1" dirty="0" smtClean="0">
                <a:solidFill>
                  <a:srgbClr val="008000"/>
                </a:solidFill>
              </a:rPr>
              <a:t>++;</a:t>
            </a:r>
          </a:p>
          <a:p>
            <a:r>
              <a:rPr lang="en-US" b="1" dirty="0" smtClean="0">
                <a:solidFill>
                  <a:srgbClr val="008000"/>
                </a:solidFill>
              </a:rPr>
              <a:t>    }</a:t>
            </a:r>
          </a:p>
          <a:p>
            <a:r>
              <a:rPr lang="en-US" b="1" dirty="0" smtClean="0">
                <a:solidFill>
                  <a:srgbClr val="008000"/>
                </a:solidFill>
              </a:rPr>
              <a:t>  }</a:t>
            </a:r>
          </a:p>
          <a:p>
            <a:r>
              <a:rPr lang="en-US" dirty="0" smtClean="0">
                <a:solidFill>
                  <a:srgbClr val="000000"/>
                </a:solidFill>
              </a:rPr>
              <a:t>  </a:t>
            </a:r>
            <a:r>
              <a:rPr lang="en-US" dirty="0" err="1" smtClean="0">
                <a:solidFill>
                  <a:srgbClr val="000000"/>
                </a:solidFill>
              </a:rPr>
              <a:t>printf("%d\n</a:t>
            </a:r>
            <a:r>
              <a:rPr lang="en-US" dirty="0" smtClean="0">
                <a:solidFill>
                  <a:srgbClr val="000000"/>
                </a:solidFill>
              </a:rPr>
              <a:t>", </a:t>
            </a:r>
            <a:r>
              <a:rPr lang="en-US" dirty="0" err="1" smtClean="0">
                <a:solidFill>
                  <a:srgbClr val="000000"/>
                </a:solidFill>
              </a:rPr>
              <a:t>t</a:t>
            </a:r>
            <a:r>
              <a:rPr lang="en-US" dirty="0" smtClean="0">
                <a:solidFill>
                  <a:srgbClr val="000000"/>
                </a:solidFill>
              </a:rPr>
              <a:t>);</a:t>
            </a:r>
          </a:p>
          <a:p>
            <a:r>
              <a:rPr lang="en-US" dirty="0" smtClean="0">
                <a:solidFill>
                  <a:srgbClr val="000000"/>
                </a:solidFill>
              </a:rPr>
              <a:t>  return 0;</a:t>
            </a:r>
          </a:p>
          <a:p>
            <a:r>
              <a:rPr lang="en-US" dirty="0" smtClean="0">
                <a:solidFill>
                  <a:srgbClr val="000000"/>
                </a:solidFill>
              </a:rPr>
              <a:t>}</a:t>
            </a:r>
            <a:endParaRPr lang="en-US" dirty="0">
              <a:solidFill>
                <a:srgbClr val="000000"/>
              </a:solidFill>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718111"/>
          </a:xfrm>
        </p:spPr>
        <p:txBody>
          <a:bodyPr/>
          <a:lstStyle/>
          <a:p>
            <a:r>
              <a:rPr lang="en-US" dirty="0" smtClean="0"/>
              <a:t>Running the Counter</a:t>
            </a:r>
            <a:endParaRPr lang="en-US" dirty="0"/>
          </a:p>
        </p:txBody>
      </p:sp>
      <p:sp>
        <p:nvSpPr>
          <p:cNvPr id="5" name="Content Placeholder 2"/>
          <p:cNvSpPr>
            <a:spLocks noGrp="1"/>
          </p:cNvSpPr>
          <p:nvPr>
            <p:ph idx="1"/>
          </p:nvPr>
        </p:nvSpPr>
        <p:spPr>
          <a:xfrm>
            <a:off x="457200" y="1226338"/>
            <a:ext cx="8229600" cy="1255535"/>
          </a:xfrm>
        </p:spPr>
        <p:txBody>
          <a:bodyPr>
            <a:normAutofit/>
          </a:bodyPr>
          <a:lstStyle/>
          <a:p>
            <a:r>
              <a:rPr lang="en-US" dirty="0" smtClean="0"/>
              <a:t>Again, once we compile this pass, we can invoke it using the opt tool, like we did before:</a:t>
            </a:r>
            <a:endParaRPr lang="en-US" dirty="0"/>
          </a:p>
        </p:txBody>
      </p:sp>
      <p:sp>
        <p:nvSpPr>
          <p:cNvPr id="6" name="Rectangle 5"/>
          <p:cNvSpPr/>
          <p:nvPr/>
        </p:nvSpPr>
        <p:spPr>
          <a:xfrm>
            <a:off x="457200" y="2841695"/>
            <a:ext cx="8229600" cy="1321422"/>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000"/>
            <a:r>
              <a:rPr lang="en-US" sz="1600" dirty="0" smtClean="0">
                <a:solidFill>
                  <a:srgbClr val="FFCC66"/>
                </a:solidFill>
                <a:latin typeface="Courier"/>
                <a:cs typeface="Courier"/>
              </a:rPr>
              <a:t>$&gt; clang –</a:t>
            </a:r>
            <a:r>
              <a:rPr lang="en-US" sz="1600" dirty="0" err="1" smtClean="0">
                <a:solidFill>
                  <a:srgbClr val="FFCC66"/>
                </a:solidFill>
                <a:latin typeface="Courier"/>
                <a:cs typeface="Courier"/>
              </a:rPr>
              <a:t>c</a:t>
            </a:r>
            <a:r>
              <a:rPr lang="en-US" sz="1600" dirty="0" smtClean="0">
                <a:solidFill>
                  <a:srgbClr val="FFCC66"/>
                </a:solidFill>
                <a:latin typeface="Courier"/>
                <a:cs typeface="Courier"/>
              </a:rPr>
              <a:t> –emit-</a:t>
            </a:r>
            <a:r>
              <a:rPr lang="en-US" sz="1600" dirty="0" err="1" smtClean="0">
                <a:solidFill>
                  <a:srgbClr val="FFCC66"/>
                </a:solidFill>
                <a:latin typeface="Courier"/>
                <a:cs typeface="Courier"/>
              </a:rPr>
              <a:t>llvm</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file.c</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o</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file.bc</a:t>
            </a:r>
            <a:endParaRPr lang="en-US" sz="1600" dirty="0" smtClean="0">
              <a:solidFill>
                <a:srgbClr val="FFCC66"/>
              </a:solidFill>
              <a:latin typeface="Courier"/>
              <a:cs typeface="Courier"/>
            </a:endParaRPr>
          </a:p>
          <a:p>
            <a:pPr marL="270000"/>
            <a:endParaRPr lang="en-US" sz="1600" dirty="0" smtClean="0">
              <a:solidFill>
                <a:srgbClr val="FFCC66"/>
              </a:solidFill>
              <a:latin typeface="Courier"/>
              <a:cs typeface="Courier"/>
            </a:endParaRPr>
          </a:p>
          <a:p>
            <a:pPr marL="270000"/>
            <a:r>
              <a:rPr lang="en-US" sz="1600" dirty="0" smtClean="0">
                <a:solidFill>
                  <a:srgbClr val="FFCC66"/>
                </a:solidFill>
                <a:latin typeface="Courier"/>
                <a:cs typeface="Courier"/>
              </a:rPr>
              <a:t>$&gt; opt -load DCC888.dylib -</a:t>
            </a:r>
            <a:r>
              <a:rPr lang="en-US" sz="1600" dirty="0" err="1" smtClean="0">
                <a:solidFill>
                  <a:srgbClr val="FFCC66"/>
                </a:solidFill>
                <a:latin typeface="Courier"/>
                <a:cs typeface="Courier"/>
              </a:rPr>
              <a:t>bbloop</a:t>
            </a:r>
            <a:r>
              <a:rPr lang="en-US" sz="1600" dirty="0" smtClean="0">
                <a:solidFill>
                  <a:srgbClr val="FFCC66"/>
                </a:solidFill>
                <a:latin typeface="Courier"/>
                <a:cs typeface="Courier"/>
              </a:rPr>
              <a:t> -disable-output </a:t>
            </a:r>
            <a:r>
              <a:rPr lang="en-US" sz="1600" dirty="0" err="1" smtClean="0">
                <a:solidFill>
                  <a:srgbClr val="FFCC66"/>
                </a:solidFill>
                <a:latin typeface="Courier"/>
                <a:cs typeface="Courier"/>
              </a:rPr>
              <a:t>file.bc</a:t>
            </a:r>
            <a:r>
              <a:rPr lang="en-US" sz="1600" dirty="0" smtClean="0">
                <a:solidFill>
                  <a:srgbClr val="FFCC66"/>
                </a:solidFill>
                <a:latin typeface="Courier"/>
                <a:cs typeface="Courier"/>
              </a:rPr>
              <a:t> </a:t>
            </a:r>
          </a:p>
        </p:txBody>
      </p:sp>
      <p:sp>
        <p:nvSpPr>
          <p:cNvPr id="11" name="TextBox 10"/>
          <p:cNvSpPr txBox="1"/>
          <p:nvPr/>
        </p:nvSpPr>
        <p:spPr>
          <a:xfrm>
            <a:off x="457200" y="4588695"/>
            <a:ext cx="4917715" cy="1569660"/>
          </a:xfrm>
          <a:prstGeom prst="rect">
            <a:avLst/>
          </a:prstGeom>
          <a:noFill/>
          <a:ln>
            <a:noFill/>
          </a:ln>
          <a:effectLst/>
        </p:spPr>
        <p:txBody>
          <a:bodyPr wrap="square" rtlCol="0">
            <a:spAutoFit/>
          </a:bodyPr>
          <a:lstStyle/>
          <a:p>
            <a:r>
              <a:rPr lang="en-US" sz="2400" dirty="0" smtClean="0"/>
              <a:t>The results of our pass will be printed in the standard error output, as we are using the </a:t>
            </a:r>
            <a:r>
              <a:rPr lang="en-US" sz="2400" dirty="0" smtClean="0">
                <a:latin typeface="Courier"/>
                <a:cs typeface="Courier"/>
              </a:rPr>
              <a:t>errs()</a:t>
            </a:r>
            <a:r>
              <a:rPr lang="en-US" sz="2400" dirty="0" smtClean="0"/>
              <a:t> channel to output results.</a:t>
            </a:r>
            <a:endParaRPr lang="en-US" sz="2400" dirty="0"/>
          </a:p>
        </p:txBody>
      </p:sp>
      <p:sp>
        <p:nvSpPr>
          <p:cNvPr id="13" name="Rectangle 12"/>
          <p:cNvSpPr/>
          <p:nvPr/>
        </p:nvSpPr>
        <p:spPr>
          <a:xfrm>
            <a:off x="6113227" y="4544391"/>
            <a:ext cx="2573573" cy="949394"/>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600" dirty="0" smtClean="0">
                <a:latin typeface="Courier"/>
                <a:cs typeface="Courier"/>
              </a:rPr>
              <a:t> Function main</a:t>
            </a:r>
          </a:p>
          <a:p>
            <a:r>
              <a:rPr lang="en-US" sz="1600" dirty="0" smtClean="0">
                <a:latin typeface="Courier"/>
                <a:cs typeface="Courier"/>
              </a:rPr>
              <a:t> Loop 1: #</a:t>
            </a:r>
            <a:r>
              <a:rPr lang="en-US" sz="1600" dirty="0" err="1" smtClean="0">
                <a:latin typeface="Courier"/>
                <a:cs typeface="Courier"/>
              </a:rPr>
              <a:t>BBs</a:t>
            </a:r>
            <a:r>
              <a:rPr lang="en-US" sz="1600" dirty="0" smtClean="0">
                <a:latin typeface="Courier"/>
                <a:cs typeface="Courier"/>
              </a:rPr>
              <a:t> = 10</a:t>
            </a:r>
            <a:endParaRPr lang="en-US" sz="1600" dirty="0">
              <a:latin typeface="Courier"/>
              <a:cs typeface="Courier"/>
            </a:endParaRPr>
          </a:p>
        </p:txBody>
      </p:sp>
      <p:sp>
        <p:nvSpPr>
          <p:cNvPr id="7" name="Rectangle 6"/>
          <p:cNvSpPr/>
          <p:nvPr/>
        </p:nvSpPr>
        <p:spPr>
          <a:xfrm>
            <a:off x="5374915" y="5386606"/>
            <a:ext cx="2008210" cy="1471394"/>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err="1" smtClean="0">
                <a:solidFill>
                  <a:schemeClr val="tx1"/>
                </a:solidFill>
              </a:rPr>
              <a:t>Ouf</a:t>
            </a:r>
            <a:r>
              <a:rPr lang="en-US" dirty="0" smtClean="0">
                <a:solidFill>
                  <a:schemeClr val="tx1"/>
                </a:solidFill>
              </a:rPr>
              <a:t>, now wait: we have two loops. What happened to the second one?</a:t>
            </a:r>
            <a:endParaRPr lang="en-US" dirty="0">
              <a:solidFill>
                <a:schemeClr val="tx1"/>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the Loop </a:t>
            </a:r>
            <a:r>
              <a:rPr lang="en-US" dirty="0" err="1" smtClean="0"/>
              <a:t>Iterator</a:t>
            </a:r>
            <a:endParaRPr lang="en-US" dirty="0"/>
          </a:p>
        </p:txBody>
      </p:sp>
      <p:sp>
        <p:nvSpPr>
          <p:cNvPr id="4" name="TextBox 3"/>
          <p:cNvSpPr txBox="1"/>
          <p:nvPr/>
        </p:nvSpPr>
        <p:spPr>
          <a:xfrm>
            <a:off x="457200" y="992749"/>
            <a:ext cx="7797133" cy="5355313"/>
          </a:xfrm>
          <a:prstGeom prst="rect">
            <a:avLst/>
          </a:prstGeom>
          <a:noFill/>
        </p:spPr>
        <p:txBody>
          <a:bodyPr wrap="square" rtlCol="0">
            <a:spAutoFit/>
          </a:bodyPr>
          <a:lstStyle/>
          <a:p>
            <a:r>
              <a:rPr lang="en-US" dirty="0" smtClean="0"/>
              <a:t>virtual </a:t>
            </a:r>
            <a:r>
              <a:rPr lang="en-US" dirty="0" err="1" smtClean="0"/>
              <a:t>bool</a:t>
            </a:r>
            <a:r>
              <a:rPr lang="en-US" dirty="0" smtClean="0"/>
              <a:t> </a:t>
            </a:r>
            <a:r>
              <a:rPr lang="en-US" dirty="0" err="1" smtClean="0"/>
              <a:t>runOnFunction(Function</a:t>
            </a:r>
            <a:r>
              <a:rPr lang="en-US" dirty="0" smtClean="0"/>
              <a:t> &amp;F) {</a:t>
            </a:r>
          </a:p>
          <a:p>
            <a:r>
              <a:rPr lang="en-US" dirty="0" smtClean="0"/>
              <a:t>    </a:t>
            </a:r>
            <a:r>
              <a:rPr lang="en-US" dirty="0" err="1" smtClean="0"/>
              <a:t>LoopInfo</a:t>
            </a:r>
            <a:r>
              <a:rPr lang="en-US" dirty="0" smtClean="0"/>
              <a:t> &amp;LI = </a:t>
            </a:r>
            <a:r>
              <a:rPr lang="en-US" dirty="0" err="1" smtClean="0"/>
              <a:t>getAnalysis</a:t>
            </a:r>
            <a:r>
              <a:rPr lang="en-US" dirty="0" smtClean="0"/>
              <a:t>&lt;</a:t>
            </a:r>
            <a:r>
              <a:rPr lang="en-US" dirty="0" err="1" smtClean="0"/>
              <a:t>LoopInfo</a:t>
            </a:r>
            <a:r>
              <a:rPr lang="en-US" dirty="0" smtClean="0"/>
              <a:t>&gt;();</a:t>
            </a:r>
          </a:p>
          <a:p>
            <a:r>
              <a:rPr lang="en-US" dirty="0" smtClean="0"/>
              <a:t>    </a:t>
            </a:r>
            <a:r>
              <a:rPr lang="en-US" dirty="0" err="1" smtClean="0"/>
              <a:t>int</a:t>
            </a:r>
            <a:r>
              <a:rPr lang="en-US" dirty="0" smtClean="0"/>
              <a:t> </a:t>
            </a:r>
            <a:r>
              <a:rPr lang="en-US" dirty="0" err="1" smtClean="0"/>
              <a:t>loopCounter</a:t>
            </a:r>
            <a:r>
              <a:rPr lang="en-US" dirty="0" smtClean="0"/>
              <a:t> = 0;</a:t>
            </a:r>
          </a:p>
          <a:p>
            <a:r>
              <a:rPr lang="en-US" dirty="0" smtClean="0"/>
              <a:t>    errs() &lt;&lt; </a:t>
            </a:r>
            <a:r>
              <a:rPr lang="en-US" dirty="0" err="1" smtClean="0"/>
              <a:t>F.getName</a:t>
            </a:r>
            <a:r>
              <a:rPr lang="en-US" dirty="0" smtClean="0"/>
              <a:t>() + "\</a:t>
            </a:r>
            <a:r>
              <a:rPr lang="en-US" dirty="0" err="1" smtClean="0"/>
              <a:t>n</a:t>
            </a:r>
            <a:r>
              <a:rPr lang="en-US" dirty="0" smtClean="0"/>
              <a:t>";</a:t>
            </a:r>
          </a:p>
          <a:p>
            <a:r>
              <a:rPr lang="en-US" b="1" dirty="0" smtClean="0"/>
              <a:t>    for (</a:t>
            </a:r>
            <a:r>
              <a:rPr lang="en-US" b="1" dirty="0" err="1" smtClean="0"/>
              <a:t>LoopInfo::iterator</a:t>
            </a:r>
            <a:r>
              <a:rPr lang="en-US" b="1" dirty="0" smtClean="0"/>
              <a:t> </a:t>
            </a:r>
            <a:r>
              <a:rPr lang="en-US" b="1" dirty="0" err="1" smtClean="0"/>
              <a:t>i</a:t>
            </a:r>
            <a:r>
              <a:rPr lang="en-US" b="1" dirty="0" smtClean="0"/>
              <a:t> = </a:t>
            </a:r>
            <a:r>
              <a:rPr lang="en-US" b="1" dirty="0" err="1" smtClean="0"/>
              <a:t>LI.begin</a:t>
            </a:r>
            <a:r>
              <a:rPr lang="en-US" b="1" dirty="0" smtClean="0"/>
              <a:t>(), </a:t>
            </a:r>
            <a:r>
              <a:rPr lang="en-US" b="1" dirty="0" err="1" smtClean="0"/>
              <a:t>e</a:t>
            </a:r>
            <a:r>
              <a:rPr lang="en-US" b="1" dirty="0" smtClean="0"/>
              <a:t> = </a:t>
            </a:r>
            <a:r>
              <a:rPr lang="en-US" b="1" dirty="0" err="1" smtClean="0"/>
              <a:t>LI.end</a:t>
            </a:r>
            <a:r>
              <a:rPr lang="en-US" b="1" dirty="0" smtClean="0"/>
              <a:t>(); </a:t>
            </a:r>
            <a:r>
              <a:rPr lang="en-US" b="1" dirty="0" err="1" smtClean="0"/>
              <a:t>i</a:t>
            </a:r>
            <a:r>
              <a:rPr lang="en-US" b="1" dirty="0" smtClean="0"/>
              <a:t> != </a:t>
            </a:r>
            <a:r>
              <a:rPr lang="en-US" b="1" dirty="0" err="1" smtClean="0"/>
              <a:t>e</a:t>
            </a:r>
            <a:r>
              <a:rPr lang="en-US" b="1" dirty="0" smtClean="0"/>
              <a:t>; ++</a:t>
            </a:r>
            <a:r>
              <a:rPr lang="en-US" b="1" dirty="0" err="1" smtClean="0"/>
              <a:t>i</a:t>
            </a:r>
            <a:r>
              <a:rPr lang="en-US" b="1" dirty="0" smtClean="0"/>
              <a:t>) {</a:t>
            </a:r>
          </a:p>
          <a:p>
            <a:r>
              <a:rPr lang="en-US" dirty="0" smtClean="0"/>
              <a:t>        Loop *L = *</a:t>
            </a:r>
            <a:r>
              <a:rPr lang="en-US" dirty="0" err="1" smtClean="0"/>
              <a:t>i</a:t>
            </a:r>
            <a:r>
              <a:rPr lang="en-US" dirty="0" smtClean="0"/>
              <a:t>;</a:t>
            </a:r>
          </a:p>
          <a:p>
            <a:r>
              <a:rPr lang="en-US" dirty="0" smtClean="0"/>
              <a:t>        </a:t>
            </a:r>
            <a:r>
              <a:rPr lang="en-US" dirty="0" err="1" smtClean="0"/>
              <a:t>int</a:t>
            </a:r>
            <a:r>
              <a:rPr lang="en-US" dirty="0" smtClean="0"/>
              <a:t> </a:t>
            </a:r>
            <a:r>
              <a:rPr lang="en-US" dirty="0" err="1" smtClean="0"/>
              <a:t>bbCounter</a:t>
            </a:r>
            <a:r>
              <a:rPr lang="en-US" dirty="0" smtClean="0"/>
              <a:t> = 0;</a:t>
            </a:r>
          </a:p>
          <a:p>
            <a:r>
              <a:rPr lang="en-US" dirty="0" smtClean="0"/>
              <a:t>        </a:t>
            </a:r>
            <a:r>
              <a:rPr lang="en-US" dirty="0" err="1" smtClean="0"/>
              <a:t>loopCounter</a:t>
            </a:r>
            <a:r>
              <a:rPr lang="en-US" dirty="0" smtClean="0"/>
              <a:t>++;</a:t>
            </a:r>
          </a:p>
          <a:p>
            <a:r>
              <a:rPr lang="en-US" dirty="0" smtClean="0"/>
              <a:t>        </a:t>
            </a:r>
            <a:r>
              <a:rPr lang="en-US" dirty="0" err="1" smtClean="0"/>
              <a:t>for(Loop::block_iterator</a:t>
            </a:r>
            <a:r>
              <a:rPr lang="en-US" dirty="0" smtClean="0"/>
              <a:t> bb = L-&gt;</a:t>
            </a:r>
            <a:r>
              <a:rPr lang="en-US" dirty="0" err="1" smtClean="0"/>
              <a:t>block_begin</a:t>
            </a:r>
            <a:r>
              <a:rPr lang="en-US" dirty="0" smtClean="0"/>
              <a:t>(); bb != L-&gt;</a:t>
            </a:r>
            <a:r>
              <a:rPr lang="en-US" dirty="0" err="1" smtClean="0"/>
              <a:t>block_end</a:t>
            </a:r>
            <a:r>
              <a:rPr lang="en-US" dirty="0" smtClean="0"/>
              <a:t>(); ++bb) {</a:t>
            </a:r>
          </a:p>
          <a:p>
            <a:r>
              <a:rPr lang="en-US" dirty="0" smtClean="0"/>
              <a:t>            </a:t>
            </a:r>
            <a:r>
              <a:rPr lang="en-US" dirty="0" err="1" smtClean="0"/>
              <a:t>bbCounter</a:t>
            </a:r>
            <a:r>
              <a:rPr lang="en-US" dirty="0" smtClean="0"/>
              <a:t>+=1;</a:t>
            </a:r>
          </a:p>
          <a:p>
            <a:r>
              <a:rPr lang="en-US" dirty="0" smtClean="0"/>
              <a:t>        }</a:t>
            </a:r>
          </a:p>
          <a:p>
            <a:r>
              <a:rPr lang="en-US" dirty="0" smtClean="0"/>
              <a:t>        errs() &lt;&lt; "Loop ";</a:t>
            </a:r>
          </a:p>
          <a:p>
            <a:r>
              <a:rPr lang="en-US" dirty="0" smtClean="0"/>
              <a:t>        errs() &lt;&lt; </a:t>
            </a:r>
            <a:r>
              <a:rPr lang="en-US" dirty="0" err="1" smtClean="0"/>
              <a:t>loopCounter</a:t>
            </a:r>
            <a:r>
              <a:rPr lang="en-US" dirty="0" smtClean="0"/>
              <a:t>;</a:t>
            </a:r>
          </a:p>
          <a:p>
            <a:r>
              <a:rPr lang="en-US" dirty="0" smtClean="0"/>
              <a:t>        errs() &lt;&lt; ": #</a:t>
            </a:r>
            <a:r>
              <a:rPr lang="en-US" dirty="0" err="1" smtClean="0"/>
              <a:t>BBs</a:t>
            </a:r>
            <a:r>
              <a:rPr lang="en-US" dirty="0" smtClean="0"/>
              <a:t> = ";</a:t>
            </a:r>
          </a:p>
          <a:p>
            <a:r>
              <a:rPr lang="en-US" dirty="0" smtClean="0"/>
              <a:t>        errs() &lt;&lt; </a:t>
            </a:r>
            <a:r>
              <a:rPr lang="en-US" dirty="0" err="1" smtClean="0"/>
              <a:t>bbCounter</a:t>
            </a:r>
            <a:r>
              <a:rPr lang="en-US" dirty="0" smtClean="0"/>
              <a:t>;</a:t>
            </a:r>
          </a:p>
          <a:p>
            <a:r>
              <a:rPr lang="en-US" dirty="0" smtClean="0"/>
              <a:t>        errs() &lt;&lt; "\</a:t>
            </a:r>
            <a:r>
              <a:rPr lang="en-US" dirty="0" err="1" smtClean="0"/>
              <a:t>n</a:t>
            </a:r>
            <a:r>
              <a:rPr lang="en-US" dirty="0" smtClean="0"/>
              <a:t>";</a:t>
            </a:r>
          </a:p>
          <a:p>
            <a:r>
              <a:rPr lang="en-US" dirty="0" smtClean="0"/>
              <a:t>    }</a:t>
            </a:r>
          </a:p>
          <a:p>
            <a:r>
              <a:rPr lang="en-US" dirty="0" smtClean="0"/>
              <a:t>    </a:t>
            </a:r>
            <a:r>
              <a:rPr lang="en-US" dirty="0" err="1" smtClean="0"/>
              <a:t>return(false</a:t>
            </a:r>
            <a:r>
              <a:rPr lang="en-US" dirty="0" smtClean="0"/>
              <a:t>);</a:t>
            </a:r>
          </a:p>
          <a:p>
            <a:r>
              <a:rPr lang="en-US" dirty="0" smtClean="0"/>
              <a:t>}</a:t>
            </a:r>
            <a:endParaRPr lang="en-US" dirty="0"/>
          </a:p>
        </p:txBody>
      </p:sp>
      <p:sp>
        <p:nvSpPr>
          <p:cNvPr id="5" name="TextBox 4"/>
          <p:cNvSpPr txBox="1"/>
          <p:nvPr/>
        </p:nvSpPr>
        <p:spPr>
          <a:xfrm>
            <a:off x="5640707" y="3957885"/>
            <a:ext cx="3046093" cy="1446550"/>
          </a:xfrm>
          <a:prstGeom prst="rect">
            <a:avLst/>
          </a:prstGeom>
          <a:noFill/>
          <a:ln>
            <a:solidFill>
              <a:schemeClr val="bg1">
                <a:lumMod val="75000"/>
              </a:schemeClr>
            </a:solidFill>
          </a:ln>
        </p:spPr>
        <p:txBody>
          <a:bodyPr wrap="square" rtlCol="0">
            <a:spAutoFit/>
          </a:bodyPr>
          <a:lstStyle/>
          <a:p>
            <a:r>
              <a:rPr lang="en-US" sz="2200" dirty="0" smtClean="0"/>
              <a:t>This code only goes over the outermost loops of a function. It does not really visit nested loops.</a:t>
            </a:r>
            <a:endParaRPr lang="en-US" sz="2200" dirty="0"/>
          </a:p>
        </p:txBody>
      </p:sp>
      <p:sp>
        <p:nvSpPr>
          <p:cNvPr id="8" name="Rectangle 7"/>
          <p:cNvSpPr/>
          <p:nvPr/>
        </p:nvSpPr>
        <p:spPr>
          <a:xfrm>
            <a:off x="6158111" y="0"/>
            <a:ext cx="2985889" cy="307777"/>
          </a:xfrm>
          <a:prstGeom prst="rect">
            <a:avLst/>
          </a:prstGeom>
        </p:spPr>
        <p:txBody>
          <a:bodyPr wrap="square">
            <a:spAutoFit/>
          </a:bodyPr>
          <a:lstStyle/>
          <a:p>
            <a:r>
              <a:rPr lang="en-US" sz="1400" dirty="0" err="1" smtClean="0">
                <a:latin typeface="Courier"/>
                <a:cs typeface="Courier"/>
              </a:rPr>
              <a:t>Count_Blocks_In_Loops.cpp</a:t>
            </a:r>
            <a:endParaRPr lang="en-US" sz="1400" dirty="0">
              <a:latin typeface="Courier"/>
              <a:cs typeface="Courier"/>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Iterating Through Loops</a:t>
            </a:r>
            <a:endParaRPr lang="en-US" dirty="0"/>
          </a:p>
        </p:txBody>
      </p:sp>
      <p:sp>
        <p:nvSpPr>
          <p:cNvPr id="4" name="TextBox 3"/>
          <p:cNvSpPr txBox="1"/>
          <p:nvPr/>
        </p:nvSpPr>
        <p:spPr>
          <a:xfrm>
            <a:off x="457200" y="992749"/>
            <a:ext cx="2791449" cy="5509201"/>
          </a:xfrm>
          <a:prstGeom prst="rect">
            <a:avLst/>
          </a:prstGeom>
          <a:noFill/>
        </p:spPr>
        <p:txBody>
          <a:bodyPr wrap="none" rtlCol="0">
            <a:spAutoFit/>
          </a:bodyPr>
          <a:lstStyle/>
          <a:p>
            <a:r>
              <a:rPr lang="en-US" sz="1600" dirty="0" err="1" smtClean="0"/>
              <a:t>int</a:t>
            </a:r>
            <a:r>
              <a:rPr lang="en-US" sz="1600" dirty="0" smtClean="0"/>
              <a:t> </a:t>
            </a:r>
            <a:r>
              <a:rPr lang="en-US" sz="1600" dirty="0" err="1" smtClean="0"/>
              <a:t>main(int</a:t>
            </a:r>
            <a:r>
              <a:rPr lang="en-US" sz="1600" dirty="0" smtClean="0"/>
              <a:t> </a:t>
            </a:r>
            <a:r>
              <a:rPr lang="en-US" sz="1600" dirty="0" err="1" smtClean="0"/>
              <a:t>argc</a:t>
            </a:r>
            <a:r>
              <a:rPr lang="en-US" sz="1600" dirty="0" smtClean="0"/>
              <a:t>, char **</a:t>
            </a:r>
            <a:r>
              <a:rPr lang="en-US" sz="1600" dirty="0" err="1" smtClean="0"/>
              <a:t>argv</a:t>
            </a:r>
            <a:r>
              <a:rPr lang="en-US" sz="1600" dirty="0" smtClean="0"/>
              <a:t>) {</a:t>
            </a:r>
          </a:p>
          <a:p>
            <a:r>
              <a:rPr lang="en-US" sz="1600" dirty="0" smtClean="0"/>
              <a:t>  </a:t>
            </a:r>
            <a:r>
              <a:rPr lang="en-US" sz="1600" dirty="0" err="1" smtClean="0"/>
              <a:t>int</a:t>
            </a:r>
            <a:r>
              <a:rPr lang="en-US" sz="1600" dirty="0" smtClean="0"/>
              <a:t> </a:t>
            </a:r>
            <a:r>
              <a:rPr lang="en-US" sz="1600" dirty="0" err="1" smtClean="0"/>
              <a:t>i</a:t>
            </a:r>
            <a:r>
              <a:rPr lang="en-US" sz="1600" dirty="0" smtClean="0"/>
              <a:t>, </a:t>
            </a:r>
            <a:r>
              <a:rPr lang="en-US" sz="1600" dirty="0" err="1" smtClean="0"/>
              <a:t>j</a:t>
            </a:r>
            <a:r>
              <a:rPr lang="en-US" sz="1600" dirty="0" smtClean="0"/>
              <a:t>, </a:t>
            </a:r>
            <a:r>
              <a:rPr lang="en-US" sz="1600" dirty="0" err="1" smtClean="0"/>
              <a:t>k</a:t>
            </a:r>
            <a:r>
              <a:rPr lang="en-US" sz="1600" dirty="0" smtClean="0"/>
              <a:t>, </a:t>
            </a:r>
            <a:r>
              <a:rPr lang="en-US" sz="1600" dirty="0" err="1" smtClean="0"/>
              <a:t>t</a:t>
            </a:r>
            <a:r>
              <a:rPr lang="en-US" sz="1600" dirty="0" smtClean="0"/>
              <a:t> = 0;</a:t>
            </a:r>
          </a:p>
          <a:p>
            <a:r>
              <a:rPr lang="en-US" sz="1600" b="1" dirty="0" smtClean="0"/>
              <a:t>  </a:t>
            </a:r>
            <a:r>
              <a:rPr lang="en-US" sz="1600" b="1" u="sng" dirty="0" err="1" smtClean="0"/>
              <a:t>for(i</a:t>
            </a:r>
            <a:r>
              <a:rPr lang="en-US" sz="1600" b="1" u="sng" dirty="0" smtClean="0"/>
              <a:t> = 0; </a:t>
            </a:r>
            <a:r>
              <a:rPr lang="en-US" sz="1600" b="1" u="sng" dirty="0" err="1" smtClean="0"/>
              <a:t>i</a:t>
            </a:r>
            <a:r>
              <a:rPr lang="en-US" sz="1600" b="1" u="sng" dirty="0" smtClean="0"/>
              <a:t> &lt; 10; </a:t>
            </a:r>
            <a:r>
              <a:rPr lang="en-US" sz="1600" b="1" u="sng" dirty="0" err="1" smtClean="0"/>
              <a:t>i</a:t>
            </a:r>
            <a:r>
              <a:rPr lang="en-US" sz="1600" b="1" u="sng" dirty="0" smtClean="0"/>
              <a:t>++)</a:t>
            </a:r>
            <a:r>
              <a:rPr lang="en-US" sz="1600" b="1" dirty="0" smtClean="0"/>
              <a:t> {</a:t>
            </a:r>
          </a:p>
          <a:p>
            <a:r>
              <a:rPr lang="en-US" sz="1600" dirty="0" smtClean="0"/>
              <a:t>    </a:t>
            </a:r>
            <a:r>
              <a:rPr lang="en-US" sz="1600" dirty="0" err="1" smtClean="0"/>
              <a:t>for(j</a:t>
            </a:r>
            <a:r>
              <a:rPr lang="en-US" sz="1600" dirty="0" smtClean="0"/>
              <a:t> = 0; </a:t>
            </a:r>
            <a:r>
              <a:rPr lang="en-US" sz="1600" dirty="0" err="1" smtClean="0"/>
              <a:t>j</a:t>
            </a:r>
            <a:r>
              <a:rPr lang="en-US" sz="1600" dirty="0" smtClean="0"/>
              <a:t> &lt; 10; </a:t>
            </a:r>
            <a:r>
              <a:rPr lang="en-US" sz="1600" dirty="0" err="1" smtClean="0"/>
              <a:t>j</a:t>
            </a:r>
            <a:r>
              <a:rPr lang="en-US" sz="1600" dirty="0" smtClean="0"/>
              <a:t>++) {</a:t>
            </a:r>
          </a:p>
          <a:p>
            <a:r>
              <a:rPr lang="en-US" sz="1600" dirty="0" smtClean="0"/>
              <a:t>      </a:t>
            </a:r>
            <a:r>
              <a:rPr lang="en-US" sz="1600" dirty="0" err="1" smtClean="0"/>
              <a:t>for(k</a:t>
            </a:r>
            <a:r>
              <a:rPr lang="en-US" sz="1600" dirty="0" smtClean="0"/>
              <a:t> = 0; </a:t>
            </a:r>
            <a:r>
              <a:rPr lang="en-US" sz="1600" dirty="0" err="1" smtClean="0"/>
              <a:t>k</a:t>
            </a:r>
            <a:r>
              <a:rPr lang="en-US" sz="1600" dirty="0" smtClean="0"/>
              <a:t> &lt; 10; </a:t>
            </a:r>
            <a:r>
              <a:rPr lang="en-US" sz="1600" dirty="0" err="1" smtClean="0"/>
              <a:t>k</a:t>
            </a:r>
            <a:r>
              <a:rPr lang="en-US" sz="1600" dirty="0" smtClean="0"/>
              <a:t>++) {</a:t>
            </a:r>
          </a:p>
          <a:p>
            <a:r>
              <a:rPr lang="en-US" sz="1600" dirty="0" smtClean="0"/>
              <a:t>        </a:t>
            </a:r>
            <a:r>
              <a:rPr lang="en-US" sz="1600" dirty="0" err="1" smtClean="0"/>
              <a:t>t</a:t>
            </a:r>
            <a:r>
              <a:rPr lang="en-US" sz="1600" dirty="0" smtClean="0"/>
              <a:t>++;</a:t>
            </a:r>
          </a:p>
          <a:p>
            <a:r>
              <a:rPr lang="en-US" sz="1600" dirty="0" smtClean="0"/>
              <a:t>      }</a:t>
            </a:r>
          </a:p>
          <a:p>
            <a:r>
              <a:rPr lang="en-US" sz="1600" dirty="0" smtClean="0"/>
              <a:t>    }</a:t>
            </a:r>
          </a:p>
          <a:p>
            <a:r>
              <a:rPr lang="en-US" sz="1600" dirty="0" smtClean="0"/>
              <a:t>    </a:t>
            </a:r>
            <a:r>
              <a:rPr lang="en-US" sz="1600" dirty="0" err="1" smtClean="0"/>
              <a:t>for(j</a:t>
            </a:r>
            <a:r>
              <a:rPr lang="en-US" sz="1600" dirty="0" smtClean="0"/>
              <a:t> = 0; </a:t>
            </a:r>
            <a:r>
              <a:rPr lang="en-US" sz="1600" dirty="0" err="1" smtClean="0"/>
              <a:t>j</a:t>
            </a:r>
            <a:r>
              <a:rPr lang="en-US" sz="1600" dirty="0" smtClean="0"/>
              <a:t> &lt; 10; </a:t>
            </a:r>
            <a:r>
              <a:rPr lang="en-US" sz="1600" dirty="0" err="1" smtClean="0"/>
              <a:t>j</a:t>
            </a:r>
            <a:r>
              <a:rPr lang="en-US" sz="1600" dirty="0" smtClean="0"/>
              <a:t>++) {</a:t>
            </a:r>
          </a:p>
          <a:p>
            <a:r>
              <a:rPr lang="en-US" sz="1600" dirty="0" smtClean="0"/>
              <a:t>      </a:t>
            </a:r>
            <a:r>
              <a:rPr lang="en-US" sz="1600" dirty="0" err="1" smtClean="0"/>
              <a:t>t</a:t>
            </a:r>
            <a:r>
              <a:rPr lang="en-US" sz="1600" dirty="0" smtClean="0"/>
              <a:t>++;</a:t>
            </a:r>
          </a:p>
          <a:p>
            <a:r>
              <a:rPr lang="en-US" sz="1600" dirty="0" smtClean="0"/>
              <a:t>    }</a:t>
            </a:r>
          </a:p>
          <a:p>
            <a:r>
              <a:rPr lang="en-US" sz="1600" dirty="0" smtClean="0"/>
              <a:t>  }</a:t>
            </a:r>
          </a:p>
          <a:p>
            <a:r>
              <a:rPr lang="en-US" sz="1600" dirty="0" smtClean="0"/>
              <a:t>  </a:t>
            </a:r>
            <a:r>
              <a:rPr lang="en-US" sz="1600" b="1" u="sng" dirty="0" err="1" smtClean="0"/>
              <a:t>for(i</a:t>
            </a:r>
            <a:r>
              <a:rPr lang="en-US" sz="1600" b="1" u="sng" dirty="0" smtClean="0"/>
              <a:t> = 0; </a:t>
            </a:r>
            <a:r>
              <a:rPr lang="en-US" sz="1600" b="1" u="sng" dirty="0" err="1" smtClean="0"/>
              <a:t>i</a:t>
            </a:r>
            <a:r>
              <a:rPr lang="en-US" sz="1600" b="1" u="sng" dirty="0" smtClean="0"/>
              <a:t> &lt; 20; </a:t>
            </a:r>
            <a:r>
              <a:rPr lang="en-US" sz="1600" b="1" u="sng" dirty="0" err="1" smtClean="0"/>
              <a:t>i</a:t>
            </a:r>
            <a:r>
              <a:rPr lang="en-US" sz="1600" b="1" u="sng" dirty="0" smtClean="0"/>
              <a:t>++)</a:t>
            </a:r>
            <a:r>
              <a:rPr lang="en-US" sz="1600" b="1" dirty="0" smtClean="0"/>
              <a:t> {</a:t>
            </a:r>
          </a:p>
          <a:p>
            <a:r>
              <a:rPr lang="en-US" sz="1600" dirty="0" smtClean="0"/>
              <a:t>    </a:t>
            </a:r>
            <a:r>
              <a:rPr lang="en-US" sz="1600" dirty="0" err="1" smtClean="0"/>
              <a:t>for(j</a:t>
            </a:r>
            <a:r>
              <a:rPr lang="en-US" sz="1600" dirty="0" smtClean="0"/>
              <a:t> = 0; </a:t>
            </a:r>
            <a:r>
              <a:rPr lang="en-US" sz="1600" dirty="0" err="1" smtClean="0"/>
              <a:t>j</a:t>
            </a:r>
            <a:r>
              <a:rPr lang="en-US" sz="1600" dirty="0" smtClean="0"/>
              <a:t> &lt; 20; </a:t>
            </a:r>
            <a:r>
              <a:rPr lang="en-US" sz="1600" dirty="0" err="1" smtClean="0"/>
              <a:t>j</a:t>
            </a:r>
            <a:r>
              <a:rPr lang="en-US" sz="1600" dirty="0" smtClean="0"/>
              <a:t>++) {</a:t>
            </a:r>
          </a:p>
          <a:p>
            <a:r>
              <a:rPr lang="en-US" sz="1600" dirty="0" smtClean="0"/>
              <a:t>      </a:t>
            </a:r>
            <a:r>
              <a:rPr lang="en-US" sz="1600" dirty="0" err="1" smtClean="0"/>
              <a:t>t</a:t>
            </a:r>
            <a:r>
              <a:rPr lang="en-US" sz="1600" dirty="0" smtClean="0"/>
              <a:t>++;</a:t>
            </a:r>
          </a:p>
          <a:p>
            <a:r>
              <a:rPr lang="en-US" sz="1600" dirty="0" smtClean="0"/>
              <a:t>    }</a:t>
            </a:r>
          </a:p>
          <a:p>
            <a:r>
              <a:rPr lang="en-US" sz="1600" dirty="0" smtClean="0"/>
              <a:t>    </a:t>
            </a:r>
            <a:r>
              <a:rPr lang="en-US" sz="1600" dirty="0" err="1" smtClean="0"/>
              <a:t>for(j</a:t>
            </a:r>
            <a:r>
              <a:rPr lang="en-US" sz="1600" dirty="0" smtClean="0"/>
              <a:t> = 0; </a:t>
            </a:r>
            <a:r>
              <a:rPr lang="en-US" sz="1600" dirty="0" err="1" smtClean="0"/>
              <a:t>j</a:t>
            </a:r>
            <a:r>
              <a:rPr lang="en-US" sz="1600" dirty="0" smtClean="0"/>
              <a:t> &lt; 20; </a:t>
            </a:r>
            <a:r>
              <a:rPr lang="en-US" sz="1600" dirty="0" err="1" smtClean="0"/>
              <a:t>j</a:t>
            </a:r>
            <a:r>
              <a:rPr lang="en-US" sz="1600" dirty="0" smtClean="0"/>
              <a:t>++) {</a:t>
            </a:r>
          </a:p>
          <a:p>
            <a:r>
              <a:rPr lang="en-US" sz="1600" dirty="0" smtClean="0"/>
              <a:t>      </a:t>
            </a:r>
            <a:r>
              <a:rPr lang="en-US" sz="1600" dirty="0" err="1" smtClean="0"/>
              <a:t>t</a:t>
            </a:r>
            <a:r>
              <a:rPr lang="en-US" sz="1600" dirty="0" smtClean="0"/>
              <a:t>++;</a:t>
            </a:r>
          </a:p>
          <a:p>
            <a:r>
              <a:rPr lang="en-US" sz="1600" dirty="0" smtClean="0"/>
              <a:t>    }</a:t>
            </a:r>
          </a:p>
          <a:p>
            <a:r>
              <a:rPr lang="en-US" sz="1600" dirty="0" smtClean="0"/>
              <a:t>  }</a:t>
            </a:r>
          </a:p>
          <a:p>
            <a:r>
              <a:rPr lang="en-US" sz="1600" dirty="0" smtClean="0"/>
              <a:t>  return </a:t>
            </a:r>
            <a:r>
              <a:rPr lang="en-US" sz="1600" dirty="0" err="1" smtClean="0"/>
              <a:t>t</a:t>
            </a:r>
            <a:r>
              <a:rPr lang="en-US" sz="1600" dirty="0" smtClean="0"/>
              <a:t>;</a:t>
            </a:r>
          </a:p>
          <a:p>
            <a:r>
              <a:rPr lang="en-US" sz="1600" dirty="0" smtClean="0"/>
              <a:t>}</a:t>
            </a:r>
            <a:endParaRPr lang="en-US" sz="1600" dirty="0"/>
          </a:p>
        </p:txBody>
      </p:sp>
      <p:sp>
        <p:nvSpPr>
          <p:cNvPr id="5" name="Rectangle 4"/>
          <p:cNvSpPr/>
          <p:nvPr/>
        </p:nvSpPr>
        <p:spPr>
          <a:xfrm>
            <a:off x="6748181" y="1877843"/>
            <a:ext cx="1269896" cy="1024547"/>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Any idea on how could we fix it?</a:t>
            </a:r>
            <a:endParaRPr lang="en-US" dirty="0">
              <a:solidFill>
                <a:schemeClr val="tx1"/>
              </a:solidFill>
            </a:endParaRPr>
          </a:p>
        </p:txBody>
      </p:sp>
      <p:pic>
        <p:nvPicPr>
          <p:cNvPr id="6" name="Picture 5" descr="curved_arrow_3.gif"/>
          <p:cNvPicPr>
            <a:picLocks noChangeAspect="1"/>
          </p:cNvPicPr>
          <p:nvPr/>
        </p:nvPicPr>
        <p:blipFill>
          <a:blip r:embed="rId2"/>
          <a:stretch>
            <a:fillRect/>
          </a:stretch>
        </p:blipFill>
        <p:spPr>
          <a:xfrm rot="11839903">
            <a:off x="7739637" y="2703326"/>
            <a:ext cx="1029392" cy="1372523"/>
          </a:xfrm>
          <a:prstGeom prst="rect">
            <a:avLst/>
          </a:prstGeom>
        </p:spPr>
      </p:pic>
      <p:sp>
        <p:nvSpPr>
          <p:cNvPr id="7" name="TextBox 6"/>
          <p:cNvSpPr txBox="1"/>
          <p:nvPr/>
        </p:nvSpPr>
        <p:spPr>
          <a:xfrm>
            <a:off x="5640707" y="3957885"/>
            <a:ext cx="3046093" cy="1446550"/>
          </a:xfrm>
          <a:prstGeom prst="rect">
            <a:avLst/>
          </a:prstGeom>
          <a:noFill/>
          <a:ln>
            <a:solidFill>
              <a:schemeClr val="bg1">
                <a:lumMod val="75000"/>
              </a:schemeClr>
            </a:solidFill>
          </a:ln>
        </p:spPr>
        <p:txBody>
          <a:bodyPr wrap="square" rtlCol="0">
            <a:spAutoFit/>
          </a:bodyPr>
          <a:lstStyle/>
          <a:p>
            <a:r>
              <a:rPr lang="en-US" sz="2200" dirty="0" smtClean="0"/>
              <a:t>This code only goes over the outermost loops of a function. It does not really visit nested loops.</a:t>
            </a:r>
            <a:endParaRPr lang="en-US" sz="2200" dirty="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Recursively Navigating Through Loops</a:t>
            </a:r>
            <a:endParaRPr lang="en-US" dirty="0"/>
          </a:p>
        </p:txBody>
      </p:sp>
      <p:sp>
        <p:nvSpPr>
          <p:cNvPr id="4" name="TextBox 3"/>
          <p:cNvSpPr txBox="1"/>
          <p:nvPr/>
        </p:nvSpPr>
        <p:spPr>
          <a:xfrm>
            <a:off x="753078" y="1299605"/>
            <a:ext cx="7060947" cy="5355313"/>
          </a:xfrm>
          <a:prstGeom prst="rect">
            <a:avLst/>
          </a:prstGeom>
          <a:noFill/>
        </p:spPr>
        <p:txBody>
          <a:bodyPr wrap="none" rtlCol="0">
            <a:spAutoFit/>
          </a:bodyPr>
          <a:lstStyle/>
          <a:p>
            <a:r>
              <a:rPr lang="en-US" dirty="0" smtClean="0"/>
              <a:t>void </a:t>
            </a:r>
            <a:r>
              <a:rPr lang="en-US" dirty="0" err="1" smtClean="0"/>
              <a:t>countBlocksInLoop(Loop</a:t>
            </a:r>
            <a:r>
              <a:rPr lang="en-US" dirty="0" smtClean="0"/>
              <a:t> *L, unsigned nesting) {</a:t>
            </a:r>
          </a:p>
          <a:p>
            <a:r>
              <a:rPr lang="en-US" dirty="0" smtClean="0"/>
              <a:t>  unsigned </a:t>
            </a:r>
            <a:r>
              <a:rPr lang="en-US" dirty="0" err="1" smtClean="0"/>
              <a:t>numBlocks</a:t>
            </a:r>
            <a:r>
              <a:rPr lang="en-US" dirty="0" smtClean="0"/>
              <a:t> = 0;</a:t>
            </a:r>
          </a:p>
          <a:p>
            <a:r>
              <a:rPr lang="en-US" dirty="0" smtClean="0"/>
              <a:t>  </a:t>
            </a:r>
            <a:r>
              <a:rPr lang="en-US" dirty="0" err="1" smtClean="0"/>
              <a:t>Loop::block_iterator</a:t>
            </a:r>
            <a:r>
              <a:rPr lang="en-US" dirty="0" smtClean="0"/>
              <a:t> bb; </a:t>
            </a:r>
          </a:p>
          <a:p>
            <a:r>
              <a:rPr lang="en-US" dirty="0" smtClean="0"/>
              <a:t>  </a:t>
            </a:r>
            <a:r>
              <a:rPr lang="en-US" dirty="0" err="1" smtClean="0"/>
              <a:t>for(bb</a:t>
            </a:r>
            <a:r>
              <a:rPr lang="en-US" dirty="0" smtClean="0"/>
              <a:t> = L-&gt;</a:t>
            </a:r>
            <a:r>
              <a:rPr lang="en-US" dirty="0" err="1" smtClean="0"/>
              <a:t>block_begin</a:t>
            </a:r>
            <a:r>
              <a:rPr lang="en-US" dirty="0" smtClean="0"/>
              <a:t>(); bb != L-&gt;</a:t>
            </a:r>
            <a:r>
              <a:rPr lang="en-US" dirty="0" err="1" smtClean="0"/>
              <a:t>block_end();++bb</a:t>
            </a:r>
            <a:r>
              <a:rPr lang="en-US" dirty="0" smtClean="0"/>
              <a:t>)</a:t>
            </a:r>
          </a:p>
          <a:p>
            <a:r>
              <a:rPr lang="en-US" dirty="0" smtClean="0"/>
              <a:t>    </a:t>
            </a:r>
            <a:r>
              <a:rPr lang="en-US" dirty="0" err="1" smtClean="0"/>
              <a:t>numBlocks</a:t>
            </a:r>
            <a:r>
              <a:rPr lang="en-US" dirty="0" smtClean="0"/>
              <a:t>++;</a:t>
            </a:r>
          </a:p>
          <a:p>
            <a:r>
              <a:rPr lang="en-US" dirty="0" smtClean="0"/>
              <a:t>  errs() &lt;&lt; "Loop level " &lt;&lt; nesting &lt;&lt; " has " &lt;&lt; </a:t>
            </a:r>
            <a:r>
              <a:rPr lang="en-US" dirty="0" err="1" smtClean="0"/>
              <a:t>numBlocks</a:t>
            </a:r>
            <a:r>
              <a:rPr lang="en-US" dirty="0" smtClean="0"/>
              <a:t> &lt;&lt; " blocks\</a:t>
            </a:r>
            <a:r>
              <a:rPr lang="en-US" dirty="0" err="1" smtClean="0"/>
              <a:t>n</a:t>
            </a:r>
            <a:r>
              <a:rPr lang="en-US" dirty="0" smtClean="0"/>
              <a:t>";</a:t>
            </a:r>
          </a:p>
          <a:p>
            <a:r>
              <a:rPr lang="en-US" dirty="0" smtClean="0"/>
              <a:t>  vector&lt;Loop*&gt; </a:t>
            </a:r>
            <a:r>
              <a:rPr lang="en-US" dirty="0" err="1" smtClean="0"/>
              <a:t>subLoops</a:t>
            </a:r>
            <a:r>
              <a:rPr lang="en-US" dirty="0" smtClean="0"/>
              <a:t> = L-&gt;</a:t>
            </a:r>
            <a:r>
              <a:rPr lang="en-US" dirty="0" err="1" smtClean="0"/>
              <a:t>getSubLoops</a:t>
            </a:r>
            <a:r>
              <a:rPr lang="en-US" dirty="0" smtClean="0"/>
              <a:t>();</a:t>
            </a:r>
          </a:p>
          <a:p>
            <a:r>
              <a:rPr lang="en-US" dirty="0" smtClean="0"/>
              <a:t>  </a:t>
            </a:r>
            <a:r>
              <a:rPr lang="en-US" dirty="0" err="1" smtClean="0"/>
              <a:t>Loop::iterator</a:t>
            </a:r>
            <a:r>
              <a:rPr lang="en-US" dirty="0" smtClean="0"/>
              <a:t> </a:t>
            </a:r>
            <a:r>
              <a:rPr lang="en-US" dirty="0" err="1" smtClean="0"/>
              <a:t>j</a:t>
            </a:r>
            <a:r>
              <a:rPr lang="en-US" dirty="0" smtClean="0"/>
              <a:t>, </a:t>
            </a:r>
            <a:r>
              <a:rPr lang="en-US" dirty="0" err="1" smtClean="0"/>
              <a:t>f</a:t>
            </a:r>
            <a:r>
              <a:rPr lang="en-US" dirty="0" smtClean="0"/>
              <a:t>;</a:t>
            </a:r>
          </a:p>
          <a:p>
            <a:r>
              <a:rPr lang="en-US" dirty="0" smtClean="0"/>
              <a:t>  for (</a:t>
            </a:r>
            <a:r>
              <a:rPr lang="en-US" dirty="0" err="1" smtClean="0"/>
              <a:t>j</a:t>
            </a:r>
            <a:r>
              <a:rPr lang="en-US" dirty="0" smtClean="0"/>
              <a:t> = </a:t>
            </a:r>
            <a:r>
              <a:rPr lang="en-US" dirty="0" err="1" smtClean="0"/>
              <a:t>subLoops.begin</a:t>
            </a:r>
            <a:r>
              <a:rPr lang="en-US" dirty="0" smtClean="0"/>
              <a:t>(), </a:t>
            </a:r>
            <a:r>
              <a:rPr lang="en-US" dirty="0" err="1" smtClean="0"/>
              <a:t>f</a:t>
            </a:r>
            <a:r>
              <a:rPr lang="en-US" dirty="0" smtClean="0"/>
              <a:t> = </a:t>
            </a:r>
            <a:r>
              <a:rPr lang="en-US" dirty="0" err="1" smtClean="0"/>
              <a:t>subLoops.end</a:t>
            </a:r>
            <a:r>
              <a:rPr lang="en-US" dirty="0" smtClean="0"/>
              <a:t>(); </a:t>
            </a:r>
            <a:r>
              <a:rPr lang="en-US" dirty="0" err="1" smtClean="0"/>
              <a:t>j</a:t>
            </a:r>
            <a:r>
              <a:rPr lang="en-US" dirty="0" smtClean="0"/>
              <a:t> != </a:t>
            </a:r>
            <a:r>
              <a:rPr lang="en-US" dirty="0" err="1" smtClean="0"/>
              <a:t>f</a:t>
            </a:r>
            <a:r>
              <a:rPr lang="en-US" dirty="0" smtClean="0"/>
              <a:t>; ++</a:t>
            </a:r>
            <a:r>
              <a:rPr lang="en-US" dirty="0" err="1" smtClean="0"/>
              <a:t>j</a:t>
            </a:r>
            <a:r>
              <a:rPr lang="en-US" dirty="0" smtClean="0"/>
              <a:t>)</a:t>
            </a:r>
          </a:p>
          <a:p>
            <a:r>
              <a:rPr lang="en-US" dirty="0" smtClean="0"/>
              <a:t>    </a:t>
            </a:r>
            <a:r>
              <a:rPr lang="en-US" dirty="0" err="1" smtClean="0"/>
              <a:t>countBlocksInLoop</a:t>
            </a:r>
            <a:r>
              <a:rPr lang="en-US" dirty="0" smtClean="0"/>
              <a:t>(*</a:t>
            </a:r>
            <a:r>
              <a:rPr lang="en-US" dirty="0" err="1" smtClean="0"/>
              <a:t>j</a:t>
            </a:r>
            <a:r>
              <a:rPr lang="en-US" dirty="0" smtClean="0"/>
              <a:t>, nesting + 1); </a:t>
            </a:r>
          </a:p>
          <a:p>
            <a:r>
              <a:rPr lang="en-US" dirty="0" smtClean="0"/>
              <a:t>}</a:t>
            </a:r>
          </a:p>
          <a:p>
            <a:endParaRPr lang="en-US" dirty="0" smtClean="0"/>
          </a:p>
          <a:p>
            <a:r>
              <a:rPr lang="en-US" dirty="0" smtClean="0"/>
              <a:t>virtual </a:t>
            </a:r>
            <a:r>
              <a:rPr lang="en-US" dirty="0" err="1" smtClean="0"/>
              <a:t>bool</a:t>
            </a:r>
            <a:r>
              <a:rPr lang="en-US" dirty="0" smtClean="0"/>
              <a:t> </a:t>
            </a:r>
            <a:r>
              <a:rPr lang="en-US" dirty="0" err="1" smtClean="0"/>
              <a:t>runOnFunction(Function</a:t>
            </a:r>
            <a:r>
              <a:rPr lang="en-US" dirty="0" smtClean="0"/>
              <a:t> &amp;F) {</a:t>
            </a:r>
          </a:p>
          <a:p>
            <a:r>
              <a:rPr lang="en-US" dirty="0" smtClean="0"/>
              <a:t>  </a:t>
            </a:r>
            <a:r>
              <a:rPr lang="en-US" dirty="0" err="1" smtClean="0"/>
              <a:t>LoopInfo</a:t>
            </a:r>
            <a:r>
              <a:rPr lang="en-US" dirty="0" smtClean="0"/>
              <a:t> &amp;LI = </a:t>
            </a:r>
            <a:r>
              <a:rPr lang="en-US" dirty="0" err="1" smtClean="0"/>
              <a:t>getAnalysis</a:t>
            </a:r>
            <a:r>
              <a:rPr lang="en-US" dirty="0" smtClean="0"/>
              <a:t>&lt;</a:t>
            </a:r>
            <a:r>
              <a:rPr lang="en-US" dirty="0" err="1" smtClean="0"/>
              <a:t>LoopInfo</a:t>
            </a:r>
            <a:r>
              <a:rPr lang="en-US" dirty="0" smtClean="0"/>
              <a:t>&gt;();</a:t>
            </a:r>
          </a:p>
          <a:p>
            <a:r>
              <a:rPr lang="en-US" dirty="0" smtClean="0"/>
              <a:t>  errs() &lt;&lt; "Function " &lt;&lt; </a:t>
            </a:r>
            <a:r>
              <a:rPr lang="en-US" dirty="0" err="1" smtClean="0"/>
              <a:t>F.getName</a:t>
            </a:r>
            <a:r>
              <a:rPr lang="en-US" dirty="0" smtClean="0"/>
              <a:t>() + "\</a:t>
            </a:r>
            <a:r>
              <a:rPr lang="en-US" dirty="0" err="1" smtClean="0"/>
              <a:t>n</a:t>
            </a:r>
            <a:r>
              <a:rPr lang="en-US" dirty="0" smtClean="0"/>
              <a:t>";</a:t>
            </a:r>
          </a:p>
          <a:p>
            <a:r>
              <a:rPr lang="en-US" dirty="0" smtClean="0"/>
              <a:t>  for (</a:t>
            </a:r>
            <a:r>
              <a:rPr lang="en-US" dirty="0" err="1" smtClean="0"/>
              <a:t>LoopInfo::iterator</a:t>
            </a:r>
            <a:r>
              <a:rPr lang="en-US" dirty="0" smtClean="0"/>
              <a:t> </a:t>
            </a:r>
            <a:r>
              <a:rPr lang="en-US" dirty="0" err="1" smtClean="0"/>
              <a:t>i</a:t>
            </a:r>
            <a:r>
              <a:rPr lang="en-US" dirty="0" smtClean="0"/>
              <a:t> = </a:t>
            </a:r>
            <a:r>
              <a:rPr lang="en-US" dirty="0" err="1" smtClean="0"/>
              <a:t>LI.begin</a:t>
            </a:r>
            <a:r>
              <a:rPr lang="en-US" dirty="0" smtClean="0"/>
              <a:t>(), </a:t>
            </a:r>
            <a:r>
              <a:rPr lang="en-US" dirty="0" err="1" smtClean="0"/>
              <a:t>e</a:t>
            </a:r>
            <a:r>
              <a:rPr lang="en-US" dirty="0" smtClean="0"/>
              <a:t> = </a:t>
            </a:r>
            <a:r>
              <a:rPr lang="en-US" dirty="0" err="1" smtClean="0"/>
              <a:t>LI.end</a:t>
            </a:r>
            <a:r>
              <a:rPr lang="en-US" dirty="0" smtClean="0"/>
              <a:t>(); </a:t>
            </a:r>
            <a:r>
              <a:rPr lang="en-US" dirty="0" err="1" smtClean="0"/>
              <a:t>i</a:t>
            </a:r>
            <a:r>
              <a:rPr lang="en-US" dirty="0" smtClean="0"/>
              <a:t> != </a:t>
            </a:r>
            <a:r>
              <a:rPr lang="en-US" dirty="0" err="1" smtClean="0"/>
              <a:t>e</a:t>
            </a:r>
            <a:r>
              <a:rPr lang="en-US" dirty="0" smtClean="0"/>
              <a:t>; ++</a:t>
            </a:r>
            <a:r>
              <a:rPr lang="en-US" dirty="0" err="1" smtClean="0"/>
              <a:t>i</a:t>
            </a:r>
            <a:r>
              <a:rPr lang="en-US" dirty="0" smtClean="0"/>
              <a:t>)</a:t>
            </a:r>
          </a:p>
          <a:p>
            <a:r>
              <a:rPr lang="en-US" dirty="0" smtClean="0"/>
              <a:t>    </a:t>
            </a:r>
            <a:r>
              <a:rPr lang="en-US" dirty="0" err="1" smtClean="0"/>
              <a:t>countBlocksInLoop</a:t>
            </a:r>
            <a:r>
              <a:rPr lang="en-US" dirty="0" smtClean="0"/>
              <a:t>(*</a:t>
            </a:r>
            <a:r>
              <a:rPr lang="en-US" dirty="0" err="1" smtClean="0"/>
              <a:t>i</a:t>
            </a:r>
            <a:r>
              <a:rPr lang="en-US" dirty="0" smtClean="0"/>
              <a:t>, 0); </a:t>
            </a:r>
          </a:p>
          <a:p>
            <a:r>
              <a:rPr lang="en-US" dirty="0" smtClean="0"/>
              <a:t>  </a:t>
            </a:r>
            <a:r>
              <a:rPr lang="en-US" dirty="0" err="1" smtClean="0"/>
              <a:t>return(false</a:t>
            </a:r>
            <a:r>
              <a:rPr lang="en-US" dirty="0" smtClean="0"/>
              <a:t>);</a:t>
            </a:r>
          </a:p>
          <a:p>
            <a:r>
              <a:rPr lang="en-US" dirty="0" smtClean="0"/>
              <a:t>}</a:t>
            </a:r>
            <a:endParaRPr lang="en-US" dirty="0"/>
          </a:p>
        </p:txBody>
      </p:sp>
      <p:sp>
        <p:nvSpPr>
          <p:cNvPr id="5" name="Rectangle 4"/>
          <p:cNvSpPr/>
          <p:nvPr/>
        </p:nvSpPr>
        <p:spPr>
          <a:xfrm>
            <a:off x="6158111" y="0"/>
            <a:ext cx="2985889" cy="307777"/>
          </a:xfrm>
          <a:prstGeom prst="rect">
            <a:avLst/>
          </a:prstGeom>
        </p:spPr>
        <p:txBody>
          <a:bodyPr wrap="none">
            <a:spAutoFit/>
          </a:bodyPr>
          <a:lstStyle/>
          <a:p>
            <a:r>
              <a:rPr lang="en-US" sz="1400" dirty="0" smtClean="0">
                <a:latin typeface="Courier"/>
                <a:cs typeface="Courier"/>
              </a:rPr>
              <a:t>Count_Blocks_In_Loops2.cpp</a:t>
            </a:r>
            <a:endParaRPr lang="en-US" sz="1400" dirty="0">
              <a:latin typeface="Courier"/>
              <a:cs typeface="Courier"/>
            </a:endParaRPr>
          </a:p>
        </p:txBody>
      </p:sp>
      <p:sp>
        <p:nvSpPr>
          <p:cNvPr id="6" name="TextBox 5"/>
          <p:cNvSpPr txBox="1"/>
          <p:nvPr/>
        </p:nvSpPr>
        <p:spPr>
          <a:xfrm>
            <a:off x="6275657" y="3824973"/>
            <a:ext cx="2411143" cy="1323439"/>
          </a:xfrm>
          <a:prstGeom prst="rect">
            <a:avLst/>
          </a:prstGeom>
          <a:noFill/>
          <a:ln>
            <a:solidFill>
              <a:schemeClr val="bg1">
                <a:lumMod val="75000"/>
              </a:schemeClr>
            </a:solidFill>
          </a:ln>
        </p:spPr>
        <p:txBody>
          <a:bodyPr wrap="square" rtlCol="0">
            <a:spAutoFit/>
          </a:bodyPr>
          <a:lstStyle/>
          <a:p>
            <a:r>
              <a:rPr lang="en-US" sz="2000" dirty="0" smtClean="0"/>
              <a:t>We can use the </a:t>
            </a:r>
            <a:r>
              <a:rPr lang="en-US" sz="2000" dirty="0" err="1" smtClean="0"/>
              <a:t>getSubLoop</a:t>
            </a:r>
            <a:r>
              <a:rPr lang="en-US" sz="2000" dirty="0" smtClean="0"/>
              <a:t> method to obtain a handle for the nested loops. </a:t>
            </a:r>
            <a:endParaRPr lang="en-US" sz="2000" dirty="0"/>
          </a:p>
        </p:txBody>
      </p:sp>
      <p:sp>
        <p:nvSpPr>
          <p:cNvPr id="7" name="Rectangle 6"/>
          <p:cNvSpPr/>
          <p:nvPr/>
        </p:nvSpPr>
        <p:spPr>
          <a:xfrm>
            <a:off x="7235455" y="5414404"/>
            <a:ext cx="1451345" cy="1024547"/>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Are you sure this recursion terminates?</a:t>
            </a:r>
            <a:endParaRPr lang="en-US" dirty="0">
              <a:solidFill>
                <a:schemeClr val="tx1"/>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Fix in Action</a:t>
            </a:r>
            <a:endParaRPr lang="en-US" dirty="0"/>
          </a:p>
        </p:txBody>
      </p:sp>
      <p:sp>
        <p:nvSpPr>
          <p:cNvPr id="4" name="TextBox 3"/>
          <p:cNvSpPr txBox="1"/>
          <p:nvPr/>
        </p:nvSpPr>
        <p:spPr>
          <a:xfrm>
            <a:off x="457200" y="992749"/>
            <a:ext cx="2791449" cy="5509201"/>
          </a:xfrm>
          <a:prstGeom prst="rect">
            <a:avLst/>
          </a:prstGeom>
          <a:noFill/>
        </p:spPr>
        <p:txBody>
          <a:bodyPr wrap="none" rtlCol="0">
            <a:spAutoFit/>
          </a:bodyPr>
          <a:lstStyle/>
          <a:p>
            <a:r>
              <a:rPr lang="en-US" sz="1600" dirty="0" err="1" smtClean="0"/>
              <a:t>int</a:t>
            </a:r>
            <a:r>
              <a:rPr lang="en-US" sz="1600" dirty="0" smtClean="0"/>
              <a:t> </a:t>
            </a:r>
            <a:r>
              <a:rPr lang="en-US" sz="1600" dirty="0" err="1" smtClean="0"/>
              <a:t>main(int</a:t>
            </a:r>
            <a:r>
              <a:rPr lang="en-US" sz="1600" dirty="0" smtClean="0"/>
              <a:t> </a:t>
            </a:r>
            <a:r>
              <a:rPr lang="en-US" sz="1600" dirty="0" err="1" smtClean="0"/>
              <a:t>argc</a:t>
            </a:r>
            <a:r>
              <a:rPr lang="en-US" sz="1600" dirty="0" smtClean="0"/>
              <a:t>, char **</a:t>
            </a:r>
            <a:r>
              <a:rPr lang="en-US" sz="1600" dirty="0" err="1" smtClean="0"/>
              <a:t>argv</a:t>
            </a:r>
            <a:r>
              <a:rPr lang="en-US" sz="1600" dirty="0" smtClean="0"/>
              <a:t>) {</a:t>
            </a:r>
          </a:p>
          <a:p>
            <a:r>
              <a:rPr lang="en-US" sz="1600" dirty="0" smtClean="0"/>
              <a:t>  </a:t>
            </a:r>
            <a:r>
              <a:rPr lang="en-US" sz="1600" dirty="0" err="1" smtClean="0"/>
              <a:t>int</a:t>
            </a:r>
            <a:r>
              <a:rPr lang="en-US" sz="1600" dirty="0" smtClean="0"/>
              <a:t> </a:t>
            </a:r>
            <a:r>
              <a:rPr lang="en-US" sz="1600" dirty="0" err="1" smtClean="0"/>
              <a:t>i</a:t>
            </a:r>
            <a:r>
              <a:rPr lang="en-US" sz="1600" dirty="0" smtClean="0"/>
              <a:t>, </a:t>
            </a:r>
            <a:r>
              <a:rPr lang="en-US" sz="1600" dirty="0" err="1" smtClean="0"/>
              <a:t>j</a:t>
            </a:r>
            <a:r>
              <a:rPr lang="en-US" sz="1600" dirty="0" smtClean="0"/>
              <a:t>, </a:t>
            </a:r>
            <a:r>
              <a:rPr lang="en-US" sz="1600" dirty="0" err="1" smtClean="0"/>
              <a:t>k</a:t>
            </a:r>
            <a:r>
              <a:rPr lang="en-US" sz="1600" dirty="0" smtClean="0"/>
              <a:t>, </a:t>
            </a:r>
            <a:r>
              <a:rPr lang="en-US" sz="1600" dirty="0" err="1" smtClean="0"/>
              <a:t>t</a:t>
            </a:r>
            <a:r>
              <a:rPr lang="en-US" sz="1600" dirty="0" smtClean="0"/>
              <a:t> = 0;</a:t>
            </a:r>
          </a:p>
          <a:p>
            <a:r>
              <a:rPr lang="en-US" sz="1600" dirty="0" smtClean="0"/>
              <a:t>  </a:t>
            </a:r>
            <a:r>
              <a:rPr lang="en-US" sz="1600" dirty="0" err="1" smtClean="0"/>
              <a:t>for(i</a:t>
            </a:r>
            <a:r>
              <a:rPr lang="en-US" sz="1600" dirty="0" smtClean="0"/>
              <a:t> = 0; </a:t>
            </a:r>
            <a:r>
              <a:rPr lang="en-US" sz="1600" dirty="0" err="1" smtClean="0"/>
              <a:t>i</a:t>
            </a:r>
            <a:r>
              <a:rPr lang="en-US" sz="1600" dirty="0" smtClean="0"/>
              <a:t> &lt; 10; </a:t>
            </a:r>
            <a:r>
              <a:rPr lang="en-US" sz="1600" dirty="0" err="1" smtClean="0"/>
              <a:t>i</a:t>
            </a:r>
            <a:r>
              <a:rPr lang="en-US" sz="1600" dirty="0" smtClean="0"/>
              <a:t>++) {</a:t>
            </a:r>
          </a:p>
          <a:p>
            <a:r>
              <a:rPr lang="en-US" sz="1600" dirty="0" smtClean="0"/>
              <a:t>    </a:t>
            </a:r>
            <a:r>
              <a:rPr lang="en-US" sz="1600" dirty="0" err="1" smtClean="0"/>
              <a:t>for(j</a:t>
            </a:r>
            <a:r>
              <a:rPr lang="en-US" sz="1600" dirty="0" smtClean="0"/>
              <a:t> = 0; </a:t>
            </a:r>
            <a:r>
              <a:rPr lang="en-US" sz="1600" dirty="0" err="1" smtClean="0"/>
              <a:t>j</a:t>
            </a:r>
            <a:r>
              <a:rPr lang="en-US" sz="1600" dirty="0" smtClean="0"/>
              <a:t> &lt; 10; </a:t>
            </a:r>
            <a:r>
              <a:rPr lang="en-US" sz="1600" dirty="0" err="1" smtClean="0"/>
              <a:t>j</a:t>
            </a:r>
            <a:r>
              <a:rPr lang="en-US" sz="1600" dirty="0" smtClean="0"/>
              <a:t>++) {</a:t>
            </a:r>
          </a:p>
          <a:p>
            <a:r>
              <a:rPr lang="en-US" sz="1600" dirty="0" smtClean="0"/>
              <a:t>      </a:t>
            </a:r>
            <a:r>
              <a:rPr lang="en-US" sz="1600" dirty="0" err="1" smtClean="0"/>
              <a:t>for(k</a:t>
            </a:r>
            <a:r>
              <a:rPr lang="en-US" sz="1600" dirty="0" smtClean="0"/>
              <a:t> = 0; </a:t>
            </a:r>
            <a:r>
              <a:rPr lang="en-US" sz="1600" dirty="0" err="1" smtClean="0"/>
              <a:t>k</a:t>
            </a:r>
            <a:r>
              <a:rPr lang="en-US" sz="1600" dirty="0" smtClean="0"/>
              <a:t> &lt; 10; </a:t>
            </a:r>
            <a:r>
              <a:rPr lang="en-US" sz="1600" dirty="0" err="1" smtClean="0"/>
              <a:t>k</a:t>
            </a:r>
            <a:r>
              <a:rPr lang="en-US" sz="1600" dirty="0" smtClean="0"/>
              <a:t>++) {</a:t>
            </a:r>
          </a:p>
          <a:p>
            <a:r>
              <a:rPr lang="en-US" sz="1600" dirty="0" smtClean="0"/>
              <a:t>        </a:t>
            </a:r>
            <a:r>
              <a:rPr lang="en-US" sz="1600" dirty="0" err="1" smtClean="0"/>
              <a:t>t</a:t>
            </a:r>
            <a:r>
              <a:rPr lang="en-US" sz="1600" dirty="0" smtClean="0"/>
              <a:t>++;</a:t>
            </a:r>
          </a:p>
          <a:p>
            <a:r>
              <a:rPr lang="en-US" sz="1600" dirty="0" smtClean="0"/>
              <a:t>      }</a:t>
            </a:r>
          </a:p>
          <a:p>
            <a:r>
              <a:rPr lang="en-US" sz="1600" dirty="0" smtClean="0"/>
              <a:t>    }</a:t>
            </a:r>
          </a:p>
          <a:p>
            <a:r>
              <a:rPr lang="en-US" sz="1600" dirty="0" smtClean="0"/>
              <a:t>    </a:t>
            </a:r>
            <a:r>
              <a:rPr lang="en-US" sz="1600" dirty="0" err="1" smtClean="0"/>
              <a:t>for(j</a:t>
            </a:r>
            <a:r>
              <a:rPr lang="en-US" sz="1600" dirty="0" smtClean="0"/>
              <a:t> = 0; </a:t>
            </a:r>
            <a:r>
              <a:rPr lang="en-US" sz="1600" dirty="0" err="1" smtClean="0"/>
              <a:t>j</a:t>
            </a:r>
            <a:r>
              <a:rPr lang="en-US" sz="1600" dirty="0" smtClean="0"/>
              <a:t> &lt; 10; </a:t>
            </a:r>
            <a:r>
              <a:rPr lang="en-US" sz="1600" dirty="0" err="1" smtClean="0"/>
              <a:t>j</a:t>
            </a:r>
            <a:r>
              <a:rPr lang="en-US" sz="1600" dirty="0" smtClean="0"/>
              <a:t>++) {</a:t>
            </a:r>
          </a:p>
          <a:p>
            <a:r>
              <a:rPr lang="en-US" sz="1600" dirty="0" smtClean="0"/>
              <a:t>      </a:t>
            </a:r>
            <a:r>
              <a:rPr lang="en-US" sz="1600" dirty="0" err="1" smtClean="0"/>
              <a:t>t</a:t>
            </a:r>
            <a:r>
              <a:rPr lang="en-US" sz="1600" dirty="0" smtClean="0"/>
              <a:t>++;</a:t>
            </a:r>
          </a:p>
          <a:p>
            <a:r>
              <a:rPr lang="en-US" sz="1600" dirty="0" smtClean="0"/>
              <a:t>    }</a:t>
            </a:r>
          </a:p>
          <a:p>
            <a:r>
              <a:rPr lang="en-US" sz="1600" dirty="0" smtClean="0"/>
              <a:t>  }</a:t>
            </a:r>
          </a:p>
          <a:p>
            <a:r>
              <a:rPr lang="en-US" sz="1600" dirty="0" smtClean="0"/>
              <a:t>  </a:t>
            </a:r>
            <a:r>
              <a:rPr lang="en-US" sz="1600" dirty="0" err="1" smtClean="0"/>
              <a:t>for(i</a:t>
            </a:r>
            <a:r>
              <a:rPr lang="en-US" sz="1600" dirty="0" smtClean="0"/>
              <a:t> = 0; </a:t>
            </a:r>
            <a:r>
              <a:rPr lang="en-US" sz="1600" dirty="0" err="1" smtClean="0"/>
              <a:t>i</a:t>
            </a:r>
            <a:r>
              <a:rPr lang="en-US" sz="1600" dirty="0" smtClean="0"/>
              <a:t> &lt; 20; </a:t>
            </a:r>
            <a:r>
              <a:rPr lang="en-US" sz="1600" dirty="0" err="1" smtClean="0"/>
              <a:t>i</a:t>
            </a:r>
            <a:r>
              <a:rPr lang="en-US" sz="1600" dirty="0" smtClean="0"/>
              <a:t>++) {</a:t>
            </a:r>
          </a:p>
          <a:p>
            <a:r>
              <a:rPr lang="en-US" sz="1600" dirty="0" smtClean="0"/>
              <a:t>    </a:t>
            </a:r>
            <a:r>
              <a:rPr lang="en-US" sz="1600" dirty="0" err="1" smtClean="0"/>
              <a:t>for(j</a:t>
            </a:r>
            <a:r>
              <a:rPr lang="en-US" sz="1600" dirty="0" smtClean="0"/>
              <a:t> = 0; </a:t>
            </a:r>
            <a:r>
              <a:rPr lang="en-US" sz="1600" dirty="0" err="1" smtClean="0"/>
              <a:t>j</a:t>
            </a:r>
            <a:r>
              <a:rPr lang="en-US" sz="1600" dirty="0" smtClean="0"/>
              <a:t> &lt; 20; </a:t>
            </a:r>
            <a:r>
              <a:rPr lang="en-US" sz="1600" dirty="0" err="1" smtClean="0"/>
              <a:t>j</a:t>
            </a:r>
            <a:r>
              <a:rPr lang="en-US" sz="1600" dirty="0" smtClean="0"/>
              <a:t>++) {</a:t>
            </a:r>
          </a:p>
          <a:p>
            <a:r>
              <a:rPr lang="en-US" sz="1600" dirty="0" smtClean="0"/>
              <a:t>      </a:t>
            </a:r>
            <a:r>
              <a:rPr lang="en-US" sz="1600" dirty="0" err="1" smtClean="0"/>
              <a:t>t</a:t>
            </a:r>
            <a:r>
              <a:rPr lang="en-US" sz="1600" dirty="0" smtClean="0"/>
              <a:t>++;</a:t>
            </a:r>
          </a:p>
          <a:p>
            <a:r>
              <a:rPr lang="en-US" sz="1600" dirty="0" smtClean="0"/>
              <a:t>    }</a:t>
            </a:r>
          </a:p>
          <a:p>
            <a:r>
              <a:rPr lang="en-US" sz="1600" dirty="0" smtClean="0"/>
              <a:t>    </a:t>
            </a:r>
            <a:r>
              <a:rPr lang="en-US" sz="1600" dirty="0" err="1" smtClean="0"/>
              <a:t>for(j</a:t>
            </a:r>
            <a:r>
              <a:rPr lang="en-US" sz="1600" dirty="0" smtClean="0"/>
              <a:t> = 0; </a:t>
            </a:r>
            <a:r>
              <a:rPr lang="en-US" sz="1600" dirty="0" err="1" smtClean="0"/>
              <a:t>j</a:t>
            </a:r>
            <a:r>
              <a:rPr lang="en-US" sz="1600" dirty="0" smtClean="0"/>
              <a:t> &lt; 20; </a:t>
            </a:r>
            <a:r>
              <a:rPr lang="en-US" sz="1600" dirty="0" err="1" smtClean="0"/>
              <a:t>j</a:t>
            </a:r>
            <a:r>
              <a:rPr lang="en-US" sz="1600" dirty="0" smtClean="0"/>
              <a:t>++) {</a:t>
            </a:r>
          </a:p>
          <a:p>
            <a:r>
              <a:rPr lang="en-US" sz="1600" dirty="0" smtClean="0"/>
              <a:t>      </a:t>
            </a:r>
            <a:r>
              <a:rPr lang="en-US" sz="1600" dirty="0" err="1" smtClean="0"/>
              <a:t>t</a:t>
            </a:r>
            <a:r>
              <a:rPr lang="en-US" sz="1600" dirty="0" smtClean="0"/>
              <a:t>++;</a:t>
            </a:r>
          </a:p>
          <a:p>
            <a:r>
              <a:rPr lang="en-US" sz="1600" dirty="0" smtClean="0"/>
              <a:t>    }</a:t>
            </a:r>
          </a:p>
          <a:p>
            <a:r>
              <a:rPr lang="en-US" sz="1600" dirty="0" smtClean="0"/>
              <a:t>  }</a:t>
            </a:r>
          </a:p>
          <a:p>
            <a:r>
              <a:rPr lang="en-US" sz="1600" dirty="0" smtClean="0"/>
              <a:t>  return </a:t>
            </a:r>
            <a:r>
              <a:rPr lang="en-US" sz="1600" dirty="0" err="1" smtClean="0"/>
              <a:t>t</a:t>
            </a:r>
            <a:r>
              <a:rPr lang="en-US" sz="1600" dirty="0" smtClean="0"/>
              <a:t>;</a:t>
            </a:r>
          </a:p>
          <a:p>
            <a:r>
              <a:rPr lang="en-US" sz="1600" dirty="0" smtClean="0"/>
              <a:t>}</a:t>
            </a:r>
            <a:endParaRPr lang="en-US" sz="1600" dirty="0"/>
          </a:p>
        </p:txBody>
      </p:sp>
      <p:sp>
        <p:nvSpPr>
          <p:cNvPr id="5" name="TextBox 4"/>
          <p:cNvSpPr txBox="1"/>
          <p:nvPr/>
        </p:nvSpPr>
        <p:spPr>
          <a:xfrm>
            <a:off x="3651583" y="3701184"/>
            <a:ext cx="5035217" cy="2800766"/>
          </a:xfrm>
          <a:prstGeom prst="rect">
            <a:avLst/>
          </a:prstGeom>
          <a:solidFill>
            <a:schemeClr val="tx1">
              <a:lumMod val="65000"/>
              <a:lumOff val="35000"/>
            </a:schemeClr>
          </a:solidFill>
          <a:ln>
            <a:solidFill>
              <a:schemeClr val="tx1"/>
            </a:solidFill>
          </a:ln>
        </p:spPr>
        <p:txBody>
          <a:bodyPr wrap="square" rtlCol="0">
            <a:spAutoFit/>
          </a:bodyPr>
          <a:lstStyle/>
          <a:p>
            <a:endParaRPr lang="en-US" sz="1600" dirty="0" smtClean="0">
              <a:solidFill>
                <a:srgbClr val="FFCC66"/>
              </a:solidFill>
            </a:endParaRPr>
          </a:p>
          <a:p>
            <a:r>
              <a:rPr lang="en-US" sz="1600" dirty="0" smtClean="0">
                <a:solidFill>
                  <a:srgbClr val="FFCC66"/>
                </a:solidFill>
              </a:rPr>
              <a:t>  $&gt; opt -load dcc888.dylib -</a:t>
            </a:r>
            <a:r>
              <a:rPr lang="en-US" sz="1600" dirty="0" err="1" smtClean="0">
                <a:solidFill>
                  <a:srgbClr val="FFCC66"/>
                </a:solidFill>
              </a:rPr>
              <a:t>bbloop</a:t>
            </a:r>
            <a:r>
              <a:rPr lang="en-US" sz="1600" dirty="0" smtClean="0">
                <a:solidFill>
                  <a:srgbClr val="FFCC66"/>
                </a:solidFill>
              </a:rPr>
              <a:t> -disable-output </a:t>
            </a:r>
            <a:r>
              <a:rPr lang="en-US" sz="1600" dirty="0" err="1" smtClean="0">
                <a:solidFill>
                  <a:srgbClr val="FFCC66"/>
                </a:solidFill>
              </a:rPr>
              <a:t>ex.bc</a:t>
            </a:r>
            <a:r>
              <a:rPr lang="en-US" sz="1600" dirty="0" smtClean="0">
                <a:solidFill>
                  <a:srgbClr val="FFCC66"/>
                </a:solidFill>
              </a:rPr>
              <a:t> </a:t>
            </a:r>
          </a:p>
          <a:p>
            <a:r>
              <a:rPr lang="en-US" sz="1600" dirty="0" smtClean="0">
                <a:solidFill>
                  <a:schemeClr val="bg1"/>
                </a:solidFill>
              </a:rPr>
              <a:t>  Function main</a:t>
            </a:r>
          </a:p>
          <a:p>
            <a:r>
              <a:rPr lang="en-US" sz="1600" dirty="0" smtClean="0">
                <a:solidFill>
                  <a:schemeClr val="bg1"/>
                </a:solidFill>
              </a:rPr>
              <a:t>  Loop level 0 has 11 blocks</a:t>
            </a:r>
          </a:p>
          <a:p>
            <a:r>
              <a:rPr lang="en-US" sz="1600" dirty="0" smtClean="0">
                <a:solidFill>
                  <a:schemeClr val="bg1"/>
                </a:solidFill>
              </a:rPr>
              <a:t>  Loop level 1 has 3 blocks</a:t>
            </a:r>
          </a:p>
          <a:p>
            <a:r>
              <a:rPr lang="en-US" sz="1600" dirty="0" smtClean="0">
                <a:solidFill>
                  <a:schemeClr val="bg1"/>
                </a:solidFill>
              </a:rPr>
              <a:t>  Loop level 1 has 3 blocks</a:t>
            </a:r>
          </a:p>
          <a:p>
            <a:r>
              <a:rPr lang="en-US" sz="1600" dirty="0" smtClean="0">
                <a:solidFill>
                  <a:schemeClr val="bg1"/>
                </a:solidFill>
              </a:rPr>
              <a:t>  Loop level 0 has 15 blocks</a:t>
            </a:r>
          </a:p>
          <a:p>
            <a:r>
              <a:rPr lang="en-US" sz="1600" dirty="0" smtClean="0">
                <a:solidFill>
                  <a:schemeClr val="bg1"/>
                </a:solidFill>
              </a:rPr>
              <a:t>  Loop level 1 has 7 blocks</a:t>
            </a:r>
          </a:p>
          <a:p>
            <a:r>
              <a:rPr lang="en-US" sz="1600" dirty="0" smtClean="0">
                <a:solidFill>
                  <a:schemeClr val="bg1"/>
                </a:solidFill>
              </a:rPr>
              <a:t>  Loop level 2 has 3 blocks</a:t>
            </a:r>
          </a:p>
          <a:p>
            <a:r>
              <a:rPr lang="en-US" sz="1600" dirty="0" smtClean="0">
                <a:solidFill>
                  <a:schemeClr val="bg1"/>
                </a:solidFill>
              </a:rPr>
              <a:t>  Loop level 1 has 3 blocks</a:t>
            </a:r>
          </a:p>
          <a:p>
            <a:endParaRPr lang="en-US" sz="1600" dirty="0">
              <a:solidFill>
                <a:schemeClr val="bg1"/>
              </a:solidFill>
            </a:endParaRPr>
          </a:p>
        </p:txBody>
      </p:sp>
      <p:pic>
        <p:nvPicPr>
          <p:cNvPr id="6" name="Picture 5" descr="Untitled.pdf"/>
          <p:cNvPicPr>
            <a:picLocks noChangeAspect="1"/>
          </p:cNvPicPr>
          <p:nvPr/>
        </p:nvPicPr>
        <p:blipFill>
          <a:blip r:embed="rId2"/>
          <a:stretch>
            <a:fillRect/>
          </a:stretch>
        </p:blipFill>
        <p:spPr>
          <a:xfrm>
            <a:off x="4005967" y="1284837"/>
            <a:ext cx="4238125" cy="1953745"/>
          </a:xfrm>
          <a:prstGeom prst="rect">
            <a:avLst/>
          </a:prstGeom>
        </p:spPr>
      </p:pic>
      <p:sp>
        <p:nvSpPr>
          <p:cNvPr id="7" name="Freeform 6"/>
          <p:cNvSpPr/>
          <p:nvPr/>
        </p:nvSpPr>
        <p:spPr>
          <a:xfrm>
            <a:off x="2406899" y="1462055"/>
            <a:ext cx="2155872" cy="2599210"/>
          </a:xfrm>
          <a:custGeom>
            <a:avLst/>
            <a:gdLst>
              <a:gd name="connsiteX0" fmla="*/ 2155872 w 2155872"/>
              <a:gd name="connsiteY0" fmla="*/ 0 h 2599210"/>
              <a:gd name="connsiteX1" fmla="*/ 1063170 w 2155872"/>
              <a:gd name="connsiteY1" fmla="*/ 723644 h 2599210"/>
              <a:gd name="connsiteX2" fmla="*/ 738312 w 2155872"/>
              <a:gd name="connsiteY2" fmla="*/ 2200468 h 2599210"/>
              <a:gd name="connsiteX3" fmla="*/ 0 w 2155872"/>
              <a:gd name="connsiteY3" fmla="*/ 2599210 h 2599210"/>
            </a:gdLst>
            <a:ahLst/>
            <a:cxnLst>
              <a:cxn ang="0">
                <a:pos x="connsiteX0" y="connsiteY0"/>
              </a:cxn>
              <a:cxn ang="0">
                <a:pos x="connsiteX1" y="connsiteY1"/>
              </a:cxn>
              <a:cxn ang="0">
                <a:pos x="connsiteX2" y="connsiteY2"/>
              </a:cxn>
              <a:cxn ang="0">
                <a:pos x="connsiteX3" y="connsiteY3"/>
              </a:cxn>
            </a:cxnLst>
            <a:rect l="l" t="t" r="r" b="b"/>
            <a:pathLst>
              <a:path w="2155872" h="2599210">
                <a:moveTo>
                  <a:pt x="2155872" y="0"/>
                </a:moveTo>
                <a:cubicBezTo>
                  <a:pt x="1727651" y="178449"/>
                  <a:pt x="1299430" y="356899"/>
                  <a:pt x="1063170" y="723644"/>
                </a:cubicBezTo>
                <a:cubicBezTo>
                  <a:pt x="826910" y="1090389"/>
                  <a:pt x="915507" y="1887874"/>
                  <a:pt x="738312" y="2200468"/>
                </a:cubicBezTo>
                <a:cubicBezTo>
                  <a:pt x="561117" y="2513062"/>
                  <a:pt x="0" y="2599210"/>
                  <a:pt x="0" y="2599210"/>
                </a:cubicBezTo>
              </a:path>
            </a:pathLst>
          </a:custGeom>
          <a:ln w="12700">
            <a:solidFill>
              <a:srgbClr val="FF0000"/>
            </a:solidFill>
            <a:prstDash val="dash"/>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Freeform 7"/>
          <p:cNvSpPr/>
          <p:nvPr/>
        </p:nvSpPr>
        <p:spPr>
          <a:xfrm>
            <a:off x="2554561" y="2392454"/>
            <a:ext cx="1594755" cy="1964176"/>
          </a:xfrm>
          <a:custGeom>
            <a:avLst/>
            <a:gdLst>
              <a:gd name="connsiteX0" fmla="*/ 1594755 w 1594755"/>
              <a:gd name="connsiteY0" fmla="*/ 0 h 1964176"/>
              <a:gd name="connsiteX1" fmla="*/ 1373261 w 1594755"/>
              <a:gd name="connsiteY1" fmla="*/ 812253 h 1964176"/>
              <a:gd name="connsiteX2" fmla="*/ 708780 w 1594755"/>
              <a:gd name="connsiteY2" fmla="*/ 1476824 h 1964176"/>
              <a:gd name="connsiteX3" fmla="*/ 0 w 1594755"/>
              <a:gd name="connsiteY3" fmla="*/ 1964176 h 1964176"/>
            </a:gdLst>
            <a:ahLst/>
            <a:cxnLst>
              <a:cxn ang="0">
                <a:pos x="connsiteX0" y="connsiteY0"/>
              </a:cxn>
              <a:cxn ang="0">
                <a:pos x="connsiteX1" y="connsiteY1"/>
              </a:cxn>
              <a:cxn ang="0">
                <a:pos x="connsiteX2" y="connsiteY2"/>
              </a:cxn>
              <a:cxn ang="0">
                <a:pos x="connsiteX3" y="connsiteY3"/>
              </a:cxn>
            </a:cxnLst>
            <a:rect l="l" t="t" r="r" b="b"/>
            <a:pathLst>
              <a:path w="1594755" h="1964176">
                <a:moveTo>
                  <a:pt x="1594755" y="0"/>
                </a:moveTo>
                <a:cubicBezTo>
                  <a:pt x="1557839" y="283058"/>
                  <a:pt x="1520924" y="566116"/>
                  <a:pt x="1373261" y="812253"/>
                </a:cubicBezTo>
                <a:cubicBezTo>
                  <a:pt x="1225598" y="1058390"/>
                  <a:pt x="937657" y="1284837"/>
                  <a:pt x="708780" y="1476824"/>
                </a:cubicBezTo>
                <a:cubicBezTo>
                  <a:pt x="479903" y="1668811"/>
                  <a:pt x="0" y="1964176"/>
                  <a:pt x="0" y="1964176"/>
                </a:cubicBezTo>
              </a:path>
            </a:pathLst>
          </a:custGeom>
          <a:ln w="12700">
            <a:solidFill>
              <a:srgbClr val="FF0000"/>
            </a:solidFill>
            <a:prstDash val="dash"/>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2554561" y="2362918"/>
            <a:ext cx="2643159" cy="2717355"/>
          </a:xfrm>
          <a:custGeom>
            <a:avLst/>
            <a:gdLst>
              <a:gd name="connsiteX0" fmla="*/ 2643159 w 2643159"/>
              <a:gd name="connsiteY0" fmla="*/ 0 h 2717355"/>
              <a:gd name="connsiteX1" fmla="*/ 1875314 w 2643159"/>
              <a:gd name="connsiteY1" fmla="*/ 753180 h 2717355"/>
              <a:gd name="connsiteX2" fmla="*/ 1092703 w 2643159"/>
              <a:gd name="connsiteY2" fmla="*/ 1284837 h 2717355"/>
              <a:gd name="connsiteX3" fmla="*/ 561118 w 2643159"/>
              <a:gd name="connsiteY3" fmla="*/ 2421991 h 2717355"/>
              <a:gd name="connsiteX4" fmla="*/ 0 w 2643159"/>
              <a:gd name="connsiteY4" fmla="*/ 2717355 h 27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3159" h="2717355">
                <a:moveTo>
                  <a:pt x="2643159" y="0"/>
                </a:moveTo>
                <a:cubicBezTo>
                  <a:pt x="2388441" y="269520"/>
                  <a:pt x="2133723" y="539041"/>
                  <a:pt x="1875314" y="753180"/>
                </a:cubicBezTo>
                <a:cubicBezTo>
                  <a:pt x="1616905" y="967319"/>
                  <a:pt x="1311736" y="1006702"/>
                  <a:pt x="1092703" y="1284837"/>
                </a:cubicBezTo>
                <a:cubicBezTo>
                  <a:pt x="873670" y="1562972"/>
                  <a:pt x="743235" y="2183238"/>
                  <a:pt x="561118" y="2421991"/>
                </a:cubicBezTo>
                <a:cubicBezTo>
                  <a:pt x="379001" y="2660744"/>
                  <a:pt x="0" y="2717355"/>
                  <a:pt x="0" y="2717355"/>
                </a:cubicBezTo>
              </a:path>
            </a:pathLst>
          </a:custGeom>
          <a:ln w="12700">
            <a:solidFill>
              <a:srgbClr val="FF0000"/>
            </a:solidFill>
            <a:prstDash val="dash"/>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Freeform 9"/>
          <p:cNvSpPr/>
          <p:nvPr/>
        </p:nvSpPr>
        <p:spPr>
          <a:xfrm>
            <a:off x="2746522" y="2185699"/>
            <a:ext cx="4045953" cy="1142077"/>
          </a:xfrm>
          <a:custGeom>
            <a:avLst/>
            <a:gdLst>
              <a:gd name="connsiteX0" fmla="*/ 4045953 w 4045953"/>
              <a:gd name="connsiteY0" fmla="*/ 856558 h 1142077"/>
              <a:gd name="connsiteX1" fmla="*/ 2672692 w 4045953"/>
              <a:gd name="connsiteY1" fmla="*/ 1048545 h 1142077"/>
              <a:gd name="connsiteX2" fmla="*/ 900742 w 4045953"/>
              <a:gd name="connsiteY2" fmla="*/ 295365 h 1142077"/>
              <a:gd name="connsiteX3" fmla="*/ 0 w 4045953"/>
              <a:gd name="connsiteY3" fmla="*/ 0 h 1142077"/>
            </a:gdLst>
            <a:ahLst/>
            <a:cxnLst>
              <a:cxn ang="0">
                <a:pos x="connsiteX0" y="connsiteY0"/>
              </a:cxn>
              <a:cxn ang="0">
                <a:pos x="connsiteX1" y="connsiteY1"/>
              </a:cxn>
              <a:cxn ang="0">
                <a:pos x="connsiteX2" y="connsiteY2"/>
              </a:cxn>
              <a:cxn ang="0">
                <a:pos x="connsiteX3" y="connsiteY3"/>
              </a:cxn>
            </a:cxnLst>
            <a:rect l="l" t="t" r="r" b="b"/>
            <a:pathLst>
              <a:path w="4045953" h="1142077">
                <a:moveTo>
                  <a:pt x="4045953" y="856558"/>
                </a:moveTo>
                <a:cubicBezTo>
                  <a:pt x="3621423" y="999317"/>
                  <a:pt x="3196894" y="1142077"/>
                  <a:pt x="2672692" y="1048545"/>
                </a:cubicBezTo>
                <a:cubicBezTo>
                  <a:pt x="2148490" y="955013"/>
                  <a:pt x="1346191" y="470122"/>
                  <a:pt x="900742" y="295365"/>
                </a:cubicBezTo>
                <a:cubicBezTo>
                  <a:pt x="455293" y="120608"/>
                  <a:pt x="0" y="0"/>
                  <a:pt x="0" y="0"/>
                </a:cubicBezTo>
              </a:path>
            </a:pathLst>
          </a:custGeom>
          <a:ln w="12700">
            <a:solidFill>
              <a:srgbClr val="0000FF"/>
            </a:solidFill>
            <a:prstDash val="dash"/>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Freeform 10"/>
          <p:cNvSpPr/>
          <p:nvPr/>
        </p:nvSpPr>
        <p:spPr>
          <a:xfrm>
            <a:off x="2554561" y="1115002"/>
            <a:ext cx="4223148" cy="1026392"/>
          </a:xfrm>
          <a:custGeom>
            <a:avLst/>
            <a:gdLst>
              <a:gd name="connsiteX0" fmla="*/ 4223148 w 4223148"/>
              <a:gd name="connsiteY0" fmla="*/ 1026392 h 1026392"/>
              <a:gd name="connsiteX1" fmla="*/ 3307640 w 4223148"/>
              <a:gd name="connsiteY1" fmla="*/ 878710 h 1026392"/>
              <a:gd name="connsiteX2" fmla="*/ 2628393 w 4223148"/>
              <a:gd name="connsiteY2" fmla="*/ 199371 h 1026392"/>
              <a:gd name="connsiteX3" fmla="*/ 1417560 w 4223148"/>
              <a:gd name="connsiteY3" fmla="*/ 95993 h 1026392"/>
              <a:gd name="connsiteX4" fmla="*/ 0 w 4223148"/>
              <a:gd name="connsiteY4" fmla="*/ 775332 h 10263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23148" h="1026392">
                <a:moveTo>
                  <a:pt x="4223148" y="1026392"/>
                </a:moveTo>
                <a:cubicBezTo>
                  <a:pt x="3898290" y="1021469"/>
                  <a:pt x="3573432" y="1016547"/>
                  <a:pt x="3307640" y="878710"/>
                </a:cubicBezTo>
                <a:cubicBezTo>
                  <a:pt x="3041848" y="740873"/>
                  <a:pt x="2943406" y="329824"/>
                  <a:pt x="2628393" y="199371"/>
                </a:cubicBezTo>
                <a:cubicBezTo>
                  <a:pt x="2313380" y="68918"/>
                  <a:pt x="1855626" y="0"/>
                  <a:pt x="1417560" y="95993"/>
                </a:cubicBezTo>
                <a:cubicBezTo>
                  <a:pt x="979495" y="191987"/>
                  <a:pt x="0" y="775332"/>
                  <a:pt x="0" y="775332"/>
                </a:cubicBezTo>
              </a:path>
            </a:pathLst>
          </a:custGeom>
          <a:ln w="12700">
            <a:solidFill>
              <a:srgbClr val="0000FF"/>
            </a:solidFill>
            <a:prstDash val="dash"/>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Freeform 11"/>
          <p:cNvSpPr/>
          <p:nvPr/>
        </p:nvSpPr>
        <p:spPr>
          <a:xfrm>
            <a:off x="2451197" y="1041161"/>
            <a:ext cx="4887629" cy="598113"/>
          </a:xfrm>
          <a:custGeom>
            <a:avLst/>
            <a:gdLst>
              <a:gd name="connsiteX0" fmla="*/ 4887629 w 4887629"/>
              <a:gd name="connsiteY0" fmla="*/ 450431 h 598113"/>
              <a:gd name="connsiteX1" fmla="*/ 3455303 w 4887629"/>
              <a:gd name="connsiteY1" fmla="*/ 273212 h 598113"/>
              <a:gd name="connsiteX2" fmla="*/ 2155873 w 4887629"/>
              <a:gd name="connsiteY2" fmla="*/ 22152 h 598113"/>
              <a:gd name="connsiteX3" fmla="*/ 1166534 w 4887629"/>
              <a:gd name="connsiteY3" fmla="*/ 140298 h 598113"/>
              <a:gd name="connsiteX4" fmla="*/ 0 w 4887629"/>
              <a:gd name="connsiteY4" fmla="*/ 598113 h 5981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7629" h="598113">
                <a:moveTo>
                  <a:pt x="4887629" y="450431"/>
                </a:moveTo>
                <a:cubicBezTo>
                  <a:pt x="4399112" y="397511"/>
                  <a:pt x="3910596" y="344592"/>
                  <a:pt x="3455303" y="273212"/>
                </a:cubicBezTo>
                <a:cubicBezTo>
                  <a:pt x="3000010" y="201832"/>
                  <a:pt x="2537334" y="44304"/>
                  <a:pt x="2155873" y="22152"/>
                </a:cubicBezTo>
                <a:cubicBezTo>
                  <a:pt x="1774412" y="0"/>
                  <a:pt x="1525846" y="44305"/>
                  <a:pt x="1166534" y="140298"/>
                </a:cubicBezTo>
                <a:cubicBezTo>
                  <a:pt x="807222" y="236291"/>
                  <a:pt x="0" y="598113"/>
                  <a:pt x="0" y="598113"/>
                </a:cubicBezTo>
              </a:path>
            </a:pathLst>
          </a:custGeom>
          <a:ln w="12700">
            <a:solidFill>
              <a:srgbClr val="0000FF"/>
            </a:solidFill>
            <a:prstDash val="dash"/>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Freeform 13"/>
          <p:cNvSpPr/>
          <p:nvPr/>
        </p:nvSpPr>
        <p:spPr>
          <a:xfrm>
            <a:off x="2525029" y="2230004"/>
            <a:ext cx="5360148" cy="987010"/>
          </a:xfrm>
          <a:custGeom>
            <a:avLst/>
            <a:gdLst>
              <a:gd name="connsiteX0" fmla="*/ 5360148 w 5360148"/>
              <a:gd name="connsiteY0" fmla="*/ 0 h 987010"/>
              <a:gd name="connsiteX1" fmla="*/ 4267446 w 5360148"/>
              <a:gd name="connsiteY1" fmla="*/ 310133 h 987010"/>
              <a:gd name="connsiteX2" fmla="*/ 1742417 w 5360148"/>
              <a:gd name="connsiteY2" fmla="*/ 886094 h 987010"/>
              <a:gd name="connsiteX3" fmla="*/ 0 w 5360148"/>
              <a:gd name="connsiteY3" fmla="*/ 915630 h 987010"/>
            </a:gdLst>
            <a:ahLst/>
            <a:cxnLst>
              <a:cxn ang="0">
                <a:pos x="connsiteX0" y="connsiteY0"/>
              </a:cxn>
              <a:cxn ang="0">
                <a:pos x="connsiteX1" y="connsiteY1"/>
              </a:cxn>
              <a:cxn ang="0">
                <a:pos x="connsiteX2" y="connsiteY2"/>
              </a:cxn>
              <a:cxn ang="0">
                <a:pos x="connsiteX3" y="connsiteY3"/>
              </a:cxn>
            </a:cxnLst>
            <a:rect l="l" t="t" r="r" b="b"/>
            <a:pathLst>
              <a:path w="5360148" h="987010">
                <a:moveTo>
                  <a:pt x="5360148" y="0"/>
                </a:moveTo>
                <a:cubicBezTo>
                  <a:pt x="5115274" y="81225"/>
                  <a:pt x="4870401" y="162451"/>
                  <a:pt x="4267446" y="310133"/>
                </a:cubicBezTo>
                <a:cubicBezTo>
                  <a:pt x="3664491" y="457815"/>
                  <a:pt x="2453658" y="785178"/>
                  <a:pt x="1742417" y="886094"/>
                </a:cubicBezTo>
                <a:cubicBezTo>
                  <a:pt x="1031176" y="987010"/>
                  <a:pt x="0" y="915630"/>
                  <a:pt x="0" y="915630"/>
                </a:cubicBezTo>
              </a:path>
            </a:pathLst>
          </a:custGeom>
          <a:ln w="12700">
            <a:solidFill>
              <a:srgbClr val="0000FF"/>
            </a:solidFill>
            <a:prstDash val="dash"/>
            <a:tailEnd type="stealth" w="lg" len="lg"/>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LLVM is a Compilation Infra-Structure</a:t>
            </a:r>
            <a:endParaRPr lang="en-US" dirty="0"/>
          </a:p>
        </p:txBody>
      </p:sp>
      <p:sp>
        <p:nvSpPr>
          <p:cNvPr id="4" name="Content Placeholder 3"/>
          <p:cNvSpPr>
            <a:spLocks noGrp="1"/>
          </p:cNvSpPr>
          <p:nvPr>
            <p:ph idx="1"/>
          </p:nvPr>
        </p:nvSpPr>
        <p:spPr>
          <a:xfrm>
            <a:off x="457200" y="1226338"/>
            <a:ext cx="8229600" cy="987091"/>
          </a:xfrm>
        </p:spPr>
        <p:txBody>
          <a:bodyPr/>
          <a:lstStyle/>
          <a:p>
            <a:r>
              <a:rPr lang="en-US" dirty="0" smtClean="0"/>
              <a:t>It is a framework that comes with lots of tools to compile and optimize code.</a:t>
            </a:r>
            <a:endParaRPr lang="en-US" dirty="0"/>
          </a:p>
        </p:txBody>
      </p:sp>
      <p:sp>
        <p:nvSpPr>
          <p:cNvPr id="5" name="TextBox 4"/>
          <p:cNvSpPr txBox="1"/>
          <p:nvPr/>
        </p:nvSpPr>
        <p:spPr>
          <a:xfrm>
            <a:off x="235860" y="2394857"/>
            <a:ext cx="8686800" cy="4031873"/>
          </a:xfrm>
          <a:prstGeom prst="rect">
            <a:avLst/>
          </a:prstGeom>
          <a:solidFill>
            <a:schemeClr val="tx1">
              <a:lumMod val="65000"/>
              <a:lumOff val="35000"/>
            </a:schemeClr>
          </a:solidFill>
          <a:ln>
            <a:solidFill>
              <a:schemeClr val="tx1"/>
            </a:solidFill>
          </a:ln>
        </p:spPr>
        <p:txBody>
          <a:bodyPr wrap="square" rtlCol="0">
            <a:spAutoFit/>
          </a:bodyPr>
          <a:lstStyle/>
          <a:p>
            <a:r>
              <a:rPr lang="en-US" sz="1600" dirty="0" smtClean="0">
                <a:solidFill>
                  <a:srgbClr val="FFCC66"/>
                </a:solidFill>
                <a:latin typeface="Courier"/>
                <a:cs typeface="Courier"/>
              </a:rPr>
              <a:t>$&gt; </a:t>
            </a:r>
            <a:r>
              <a:rPr lang="en-US" sz="1600" dirty="0" err="1" smtClean="0">
                <a:solidFill>
                  <a:srgbClr val="FFCC66"/>
                </a:solidFill>
                <a:latin typeface="Courier"/>
                <a:cs typeface="Courier"/>
              </a:rPr>
              <a:t>cd</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llvm/Debug+Asserts/bin</a:t>
            </a:r>
            <a:endParaRPr lang="en-US" sz="1600" dirty="0" smtClean="0">
              <a:solidFill>
                <a:srgbClr val="FFCC66"/>
              </a:solidFill>
              <a:latin typeface="Courier"/>
              <a:cs typeface="Courier"/>
            </a:endParaRPr>
          </a:p>
          <a:p>
            <a:r>
              <a:rPr lang="en-US" sz="1600" dirty="0" smtClean="0">
                <a:solidFill>
                  <a:srgbClr val="FFCC66"/>
                </a:solidFill>
                <a:latin typeface="Courier"/>
                <a:cs typeface="Courier"/>
              </a:rPr>
              <a:t>$&gt; </a:t>
            </a:r>
            <a:r>
              <a:rPr lang="en-US" sz="1600" dirty="0" err="1" smtClean="0">
                <a:solidFill>
                  <a:srgbClr val="FFCC66"/>
                </a:solidFill>
                <a:latin typeface="Courier"/>
                <a:cs typeface="Courier"/>
              </a:rPr>
              <a:t>ls</a:t>
            </a:r>
            <a:endParaRPr lang="en-US" sz="1600" dirty="0" smtClean="0">
              <a:solidFill>
                <a:srgbClr val="FFCC66"/>
              </a:solidFill>
              <a:latin typeface="Courier"/>
              <a:cs typeface="Courier"/>
            </a:endParaRPr>
          </a:p>
          <a:p>
            <a:r>
              <a:rPr lang="en-US" sz="1600" dirty="0" err="1" smtClean="0">
                <a:solidFill>
                  <a:srgbClr val="FFCC66"/>
                </a:solidFill>
                <a:latin typeface="Courier"/>
                <a:cs typeface="Courier"/>
              </a:rPr>
              <a:t>FileCheck</a:t>
            </a:r>
            <a:r>
              <a:rPr lang="en-US" sz="1600" dirty="0" smtClean="0">
                <a:solidFill>
                  <a:srgbClr val="FFCC66"/>
                </a:solidFill>
                <a:latin typeface="Courier"/>
                <a:cs typeface="Courier"/>
              </a:rPr>
              <a:t>        count             </a:t>
            </a:r>
            <a:r>
              <a:rPr lang="en-US" sz="1600" b="1" dirty="0" err="1" smtClean="0">
                <a:solidFill>
                  <a:srgbClr val="80FF00"/>
                </a:solidFill>
                <a:latin typeface="Courier"/>
                <a:cs typeface="Courier"/>
              </a:rPr>
              <a:t>llvm-dis</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llvm</a:t>
            </a:r>
            <a:r>
              <a:rPr lang="en-US" sz="1600" dirty="0" smtClean="0">
                <a:solidFill>
                  <a:srgbClr val="FFCC66"/>
                </a:solidFill>
                <a:latin typeface="Courier"/>
                <a:cs typeface="Courier"/>
              </a:rPr>
              <a:t>-stress</a:t>
            </a:r>
          </a:p>
          <a:p>
            <a:r>
              <a:rPr lang="en-US" sz="1600" dirty="0" err="1" smtClean="0">
                <a:solidFill>
                  <a:srgbClr val="FFCC66"/>
                </a:solidFill>
                <a:latin typeface="Courier"/>
                <a:cs typeface="Courier"/>
              </a:rPr>
              <a:t>FileUpdate</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diagtool</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llvm-dwarfdump</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llvm-symbolizer</a:t>
            </a:r>
            <a:endParaRPr lang="en-US" sz="1600" dirty="0" smtClean="0">
              <a:solidFill>
                <a:srgbClr val="FFCC66"/>
              </a:solidFill>
              <a:latin typeface="Courier"/>
              <a:cs typeface="Courier"/>
            </a:endParaRPr>
          </a:p>
          <a:p>
            <a:r>
              <a:rPr lang="en-US" sz="1600" dirty="0" err="1" smtClean="0">
                <a:solidFill>
                  <a:srgbClr val="FFCC66"/>
                </a:solidFill>
                <a:latin typeface="Courier"/>
                <a:cs typeface="Courier"/>
              </a:rPr>
              <a:t>arcmt</a:t>
            </a:r>
            <a:r>
              <a:rPr lang="en-US" sz="1600" dirty="0" smtClean="0">
                <a:solidFill>
                  <a:srgbClr val="FFCC66"/>
                </a:solidFill>
                <a:latin typeface="Courier"/>
                <a:cs typeface="Courier"/>
              </a:rPr>
              <a:t>-test       </a:t>
            </a:r>
            <a:r>
              <a:rPr lang="en-US" sz="1600" dirty="0" err="1" smtClean="0">
                <a:solidFill>
                  <a:srgbClr val="FFCC66"/>
                </a:solidFill>
                <a:latin typeface="Courier"/>
                <a:cs typeface="Courier"/>
              </a:rPr>
              <a:t>fpcmp</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llvm</a:t>
            </a:r>
            <a:r>
              <a:rPr lang="en-US" sz="1600" dirty="0" smtClean="0">
                <a:solidFill>
                  <a:srgbClr val="FFCC66"/>
                </a:solidFill>
                <a:latin typeface="Courier"/>
                <a:cs typeface="Courier"/>
              </a:rPr>
              <a:t>-extract      </a:t>
            </a:r>
            <a:r>
              <a:rPr lang="en-US" sz="1600" dirty="0" err="1" smtClean="0">
                <a:solidFill>
                  <a:srgbClr val="FFCC66"/>
                </a:solidFill>
                <a:latin typeface="Courier"/>
                <a:cs typeface="Courier"/>
              </a:rPr>
              <a:t>llvm-tblgen</a:t>
            </a:r>
            <a:endParaRPr lang="en-US" sz="1600" dirty="0" smtClean="0">
              <a:solidFill>
                <a:srgbClr val="FFCC66"/>
              </a:solidFill>
              <a:latin typeface="Courier"/>
              <a:cs typeface="Courier"/>
            </a:endParaRPr>
          </a:p>
          <a:p>
            <a:r>
              <a:rPr lang="en-US" sz="1600" dirty="0" err="1" smtClean="0">
                <a:solidFill>
                  <a:srgbClr val="FFCC66"/>
                </a:solidFill>
                <a:latin typeface="Courier"/>
                <a:cs typeface="Courier"/>
              </a:rPr>
              <a:t>bugpoint</a:t>
            </a:r>
            <a:r>
              <a:rPr lang="en-US" sz="1600" dirty="0" smtClean="0">
                <a:solidFill>
                  <a:srgbClr val="FFCC66"/>
                </a:solidFill>
                <a:latin typeface="Courier"/>
                <a:cs typeface="Courier"/>
              </a:rPr>
              <a:t>         </a:t>
            </a:r>
            <a:r>
              <a:rPr lang="en-US" sz="1600" b="1" dirty="0" err="1" smtClean="0">
                <a:solidFill>
                  <a:srgbClr val="80FF00"/>
                </a:solidFill>
                <a:latin typeface="Courier"/>
                <a:cs typeface="Courier"/>
              </a:rPr>
              <a:t>llc</a:t>
            </a:r>
            <a:r>
              <a:rPr lang="en-US" sz="1600" b="1" dirty="0" smtClean="0">
                <a:solidFill>
                  <a:srgbClr val="FFCC66"/>
                </a:solidFill>
                <a:latin typeface="Courier"/>
                <a:cs typeface="Courier"/>
              </a:rPr>
              <a:t>               </a:t>
            </a:r>
            <a:r>
              <a:rPr lang="en-US" sz="1600" dirty="0" err="1" smtClean="0">
                <a:solidFill>
                  <a:srgbClr val="FFCC66"/>
                </a:solidFill>
                <a:latin typeface="Courier"/>
                <a:cs typeface="Courier"/>
              </a:rPr>
              <a:t>llvm</a:t>
            </a:r>
            <a:r>
              <a:rPr lang="en-US" sz="1600" dirty="0" smtClean="0">
                <a:solidFill>
                  <a:srgbClr val="FFCC66"/>
                </a:solidFill>
                <a:latin typeface="Courier"/>
                <a:cs typeface="Courier"/>
              </a:rPr>
              <a:t>-link         macho-dump</a:t>
            </a:r>
          </a:p>
          <a:p>
            <a:r>
              <a:rPr lang="en-US" sz="1600" dirty="0" err="1" smtClean="0">
                <a:solidFill>
                  <a:srgbClr val="FFCC66"/>
                </a:solidFill>
                <a:latin typeface="Courier"/>
                <a:cs typeface="Courier"/>
              </a:rPr>
              <a:t>c-arcmt-test</a:t>
            </a:r>
            <a:r>
              <a:rPr lang="en-US" sz="1600" dirty="0" smtClean="0">
                <a:solidFill>
                  <a:srgbClr val="FFCC66"/>
                </a:solidFill>
                <a:latin typeface="Courier"/>
                <a:cs typeface="Courier"/>
              </a:rPr>
              <a:t>     </a:t>
            </a:r>
            <a:r>
              <a:rPr lang="en-US" sz="1600" b="1" dirty="0" err="1" smtClean="0">
                <a:solidFill>
                  <a:srgbClr val="80FF00"/>
                </a:solidFill>
                <a:latin typeface="Courier"/>
                <a:cs typeface="Courier"/>
              </a:rPr>
              <a:t>lli</a:t>
            </a:r>
            <a:r>
              <a:rPr lang="en-US" sz="1600" b="1" dirty="0" smtClean="0">
                <a:solidFill>
                  <a:srgbClr val="80FF00"/>
                </a:solidFill>
                <a:latin typeface="Courier"/>
                <a:cs typeface="Courier"/>
              </a:rPr>
              <a:t>               </a:t>
            </a:r>
            <a:r>
              <a:rPr lang="en-US" sz="1600" dirty="0" err="1" smtClean="0">
                <a:solidFill>
                  <a:srgbClr val="FFCC66"/>
                </a:solidFill>
                <a:latin typeface="Courier"/>
                <a:cs typeface="Courier"/>
              </a:rPr>
              <a:t>llvm</a:t>
            </a:r>
            <a:r>
              <a:rPr lang="en-US" sz="1600" dirty="0" smtClean="0">
                <a:solidFill>
                  <a:srgbClr val="FFCC66"/>
                </a:solidFill>
                <a:latin typeface="Courier"/>
                <a:cs typeface="Courier"/>
              </a:rPr>
              <a:t>-lit          modularize</a:t>
            </a:r>
          </a:p>
          <a:p>
            <a:r>
              <a:rPr lang="en-US" sz="1600" dirty="0" err="1" smtClean="0">
                <a:solidFill>
                  <a:srgbClr val="FFCC66"/>
                </a:solidFill>
                <a:latin typeface="Courier"/>
                <a:cs typeface="Courier"/>
              </a:rPr>
              <a:t>c</a:t>
            </a:r>
            <a:r>
              <a:rPr lang="en-US" sz="1600" dirty="0" smtClean="0">
                <a:solidFill>
                  <a:srgbClr val="FFCC66"/>
                </a:solidFill>
                <a:latin typeface="Courier"/>
                <a:cs typeface="Courier"/>
              </a:rPr>
              <a:t>-index-test     </a:t>
            </a:r>
            <a:r>
              <a:rPr lang="en-US" sz="1600" dirty="0" err="1" smtClean="0">
                <a:solidFill>
                  <a:srgbClr val="FFCC66"/>
                </a:solidFill>
                <a:latin typeface="Courier"/>
                <a:cs typeface="Courier"/>
              </a:rPr>
              <a:t>lli</a:t>
            </a:r>
            <a:r>
              <a:rPr lang="en-US" sz="1600" dirty="0" smtClean="0">
                <a:solidFill>
                  <a:srgbClr val="FFCC66"/>
                </a:solidFill>
                <a:latin typeface="Courier"/>
                <a:cs typeface="Courier"/>
              </a:rPr>
              <a:t>-child-target  </a:t>
            </a:r>
            <a:r>
              <a:rPr lang="en-US" sz="1600" dirty="0" err="1" smtClean="0">
                <a:solidFill>
                  <a:srgbClr val="FFCC66"/>
                </a:solidFill>
                <a:latin typeface="Courier"/>
                <a:cs typeface="Courier"/>
              </a:rPr>
              <a:t>llvm-lto</a:t>
            </a:r>
            <a:r>
              <a:rPr lang="en-US" sz="1600" dirty="0" smtClean="0">
                <a:solidFill>
                  <a:srgbClr val="FFCC66"/>
                </a:solidFill>
                <a:latin typeface="Courier"/>
                <a:cs typeface="Courier"/>
              </a:rPr>
              <a:t>          not</a:t>
            </a:r>
          </a:p>
          <a:p>
            <a:r>
              <a:rPr lang="en-US" sz="1600" b="1" dirty="0" smtClean="0">
                <a:solidFill>
                  <a:srgbClr val="80FF00"/>
                </a:solidFill>
                <a:latin typeface="Courier"/>
                <a:cs typeface="Courier"/>
              </a:rPr>
              <a:t>clang            </a:t>
            </a:r>
            <a:r>
              <a:rPr lang="en-US" sz="1600" dirty="0" err="1" smtClean="0">
                <a:solidFill>
                  <a:srgbClr val="FFCC66"/>
                </a:solidFill>
                <a:latin typeface="Courier"/>
                <a:cs typeface="Courier"/>
              </a:rPr>
              <a:t>llvm-PerfectSf</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llvm</a:t>
            </a:r>
            <a:r>
              <a:rPr lang="en-US" sz="1600" dirty="0" smtClean="0">
                <a:solidFill>
                  <a:srgbClr val="FFCC66"/>
                </a:solidFill>
                <a:latin typeface="Courier"/>
                <a:cs typeface="Courier"/>
              </a:rPr>
              <a:t>-mc           obj2yaml</a:t>
            </a:r>
          </a:p>
          <a:p>
            <a:r>
              <a:rPr lang="en-US" sz="1600" b="1" dirty="0" smtClean="0">
                <a:solidFill>
                  <a:srgbClr val="80FF00"/>
                </a:solidFill>
                <a:latin typeface="Courier"/>
                <a:cs typeface="Courier"/>
              </a:rPr>
              <a:t>clang++</a:t>
            </a:r>
            <a:r>
              <a:rPr lang="en-US" sz="1600" dirty="0" smtClean="0">
                <a:solidFill>
                  <a:srgbClr val="80FF00"/>
                </a:solidFill>
                <a:latin typeface="Courier"/>
                <a:cs typeface="Courier"/>
              </a:rPr>
              <a:t>          </a:t>
            </a:r>
            <a:r>
              <a:rPr lang="en-US" sz="1600" dirty="0" err="1" smtClean="0">
                <a:solidFill>
                  <a:srgbClr val="FFCC66"/>
                </a:solidFill>
                <a:latin typeface="Courier"/>
                <a:cs typeface="Courier"/>
              </a:rPr>
              <a:t>llvm-ar</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llvm-mcmarkup</a:t>
            </a:r>
            <a:r>
              <a:rPr lang="en-US" sz="1600" dirty="0" smtClean="0">
                <a:solidFill>
                  <a:srgbClr val="FFCC66"/>
                </a:solidFill>
                <a:latin typeface="Courier"/>
                <a:cs typeface="Courier"/>
              </a:rPr>
              <a:t>     </a:t>
            </a:r>
            <a:r>
              <a:rPr lang="en-US" sz="1600" b="1" dirty="0" smtClean="0">
                <a:solidFill>
                  <a:srgbClr val="80FF00"/>
                </a:solidFill>
                <a:latin typeface="Courier"/>
                <a:cs typeface="Courier"/>
              </a:rPr>
              <a:t>opt</a:t>
            </a:r>
          </a:p>
          <a:p>
            <a:r>
              <a:rPr lang="en-US" sz="1600" dirty="0" err="1" smtClean="0">
                <a:solidFill>
                  <a:srgbClr val="FFCC66"/>
                </a:solidFill>
                <a:latin typeface="Courier"/>
                <a:cs typeface="Courier"/>
              </a:rPr>
              <a:t>llvm</a:t>
            </a:r>
            <a:r>
              <a:rPr lang="en-US" sz="1600" dirty="0" smtClean="0">
                <a:solidFill>
                  <a:srgbClr val="FFCC66"/>
                </a:solidFill>
                <a:latin typeface="Courier"/>
                <a:cs typeface="Courier"/>
              </a:rPr>
              <a:t>-as          </a:t>
            </a:r>
            <a:r>
              <a:rPr lang="en-US" sz="1600" dirty="0" err="1" smtClean="0">
                <a:solidFill>
                  <a:srgbClr val="FFCC66"/>
                </a:solidFill>
                <a:latin typeface="Courier"/>
                <a:cs typeface="Courier"/>
              </a:rPr>
              <a:t>llvm</a:t>
            </a:r>
            <a:r>
              <a:rPr lang="en-US" sz="1600" dirty="0" smtClean="0">
                <a:solidFill>
                  <a:srgbClr val="FFCC66"/>
                </a:solidFill>
                <a:latin typeface="Courier"/>
                <a:cs typeface="Courier"/>
              </a:rPr>
              <a:t>-nm           pp-trace          </a:t>
            </a:r>
            <a:r>
              <a:rPr lang="en-US" sz="1600" dirty="0" err="1" smtClean="0">
                <a:solidFill>
                  <a:srgbClr val="FFCC66"/>
                </a:solidFill>
                <a:latin typeface="Courier"/>
                <a:cs typeface="Courier"/>
              </a:rPr>
              <a:t>llvm</a:t>
            </a:r>
            <a:r>
              <a:rPr lang="en-US" sz="1600" dirty="0" smtClean="0">
                <a:solidFill>
                  <a:srgbClr val="FFCC66"/>
                </a:solidFill>
                <a:latin typeface="Courier"/>
                <a:cs typeface="Courier"/>
              </a:rPr>
              <a:t>-size</a:t>
            </a:r>
          </a:p>
          <a:p>
            <a:r>
              <a:rPr lang="en-US" sz="1600" dirty="0" smtClean="0">
                <a:solidFill>
                  <a:srgbClr val="FFCC66"/>
                </a:solidFill>
                <a:latin typeface="Courier"/>
                <a:cs typeface="Courier"/>
              </a:rPr>
              <a:t>clang-check      </a:t>
            </a:r>
            <a:r>
              <a:rPr lang="en-US" sz="1600" dirty="0" err="1" smtClean="0">
                <a:solidFill>
                  <a:srgbClr val="FFCC66"/>
                </a:solidFill>
                <a:latin typeface="Courier"/>
                <a:cs typeface="Courier"/>
              </a:rPr>
              <a:t>llvm-bcanalyzer</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llvm-objdump</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rm-cstr-calls</a:t>
            </a:r>
            <a:endParaRPr lang="en-US" sz="1600" dirty="0" smtClean="0">
              <a:solidFill>
                <a:srgbClr val="FFCC66"/>
              </a:solidFill>
              <a:latin typeface="Courier"/>
              <a:cs typeface="Courier"/>
            </a:endParaRPr>
          </a:p>
          <a:p>
            <a:r>
              <a:rPr lang="en-US" sz="1600" dirty="0" smtClean="0">
                <a:solidFill>
                  <a:srgbClr val="FFCC66"/>
                </a:solidFill>
                <a:latin typeface="Courier"/>
                <a:cs typeface="Courier"/>
              </a:rPr>
              <a:t>clang-format     </a:t>
            </a:r>
            <a:r>
              <a:rPr lang="en-US" sz="1600" dirty="0" err="1" smtClean="0">
                <a:solidFill>
                  <a:srgbClr val="FFCC66"/>
                </a:solidFill>
                <a:latin typeface="Courier"/>
                <a:cs typeface="Courier"/>
              </a:rPr>
              <a:t>llvm-c-test</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llvm-ranlib</a:t>
            </a:r>
            <a:r>
              <a:rPr lang="en-US" sz="1600" dirty="0" smtClean="0">
                <a:solidFill>
                  <a:srgbClr val="FFCC66"/>
                </a:solidFill>
                <a:latin typeface="Courier"/>
                <a:cs typeface="Courier"/>
              </a:rPr>
              <a:t>       tool-template</a:t>
            </a:r>
          </a:p>
          <a:p>
            <a:r>
              <a:rPr lang="en-US" sz="1600" dirty="0" smtClean="0">
                <a:solidFill>
                  <a:srgbClr val="FFCC66"/>
                </a:solidFill>
                <a:latin typeface="Courier"/>
                <a:cs typeface="Courier"/>
              </a:rPr>
              <a:t>clang-modernize  </a:t>
            </a:r>
            <a:r>
              <a:rPr lang="en-US" sz="1600" dirty="0" err="1" smtClean="0">
                <a:solidFill>
                  <a:srgbClr val="FFCC66"/>
                </a:solidFill>
                <a:latin typeface="Courier"/>
                <a:cs typeface="Courier"/>
              </a:rPr>
              <a:t>llvm-config</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llvm-readobj</a:t>
            </a:r>
            <a:r>
              <a:rPr lang="en-US" sz="1600" dirty="0" smtClean="0">
                <a:solidFill>
                  <a:srgbClr val="FFCC66"/>
                </a:solidFill>
                <a:latin typeface="Courier"/>
                <a:cs typeface="Courier"/>
              </a:rPr>
              <a:t>      yaml2obj</a:t>
            </a:r>
          </a:p>
          <a:p>
            <a:r>
              <a:rPr lang="en-US" sz="1600" dirty="0" smtClean="0">
                <a:solidFill>
                  <a:srgbClr val="FFCC66"/>
                </a:solidFill>
                <a:latin typeface="Courier"/>
                <a:cs typeface="Courier"/>
              </a:rPr>
              <a:t>clang-</a:t>
            </a:r>
            <a:r>
              <a:rPr lang="en-US" sz="1600" dirty="0" err="1" smtClean="0">
                <a:solidFill>
                  <a:srgbClr val="FFCC66"/>
                </a:solidFill>
                <a:latin typeface="Courier"/>
                <a:cs typeface="Courier"/>
              </a:rPr>
              <a:t>tblgen</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llvm-cov</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llvm-rtdyld</a:t>
            </a:r>
            <a:r>
              <a:rPr lang="en-US" sz="1600" dirty="0" smtClean="0">
                <a:solidFill>
                  <a:srgbClr val="FFCC66"/>
                </a:solidFill>
                <a:latin typeface="Courier"/>
                <a:cs typeface="Courier"/>
              </a:rPr>
              <a:t>       </a:t>
            </a:r>
            <a:r>
              <a:rPr lang="en-US" sz="1600" dirty="0" err="1" smtClean="0">
                <a:solidFill>
                  <a:srgbClr val="FFCC66"/>
                </a:solidFill>
                <a:latin typeface="Courier"/>
                <a:cs typeface="Courier"/>
              </a:rPr>
              <a:t>llvm</a:t>
            </a:r>
            <a:r>
              <a:rPr lang="en-US" sz="1600" dirty="0" smtClean="0">
                <a:solidFill>
                  <a:srgbClr val="FFCC66"/>
                </a:solidFill>
                <a:latin typeface="Courier"/>
                <a:cs typeface="Courier"/>
              </a:rPr>
              <a:t>-diff</a:t>
            </a:r>
          </a:p>
          <a:p>
            <a:r>
              <a:rPr lang="en-US" sz="1600" dirty="0" smtClean="0">
                <a:solidFill>
                  <a:srgbClr val="FFCC66"/>
                </a:solidFill>
                <a:latin typeface="Courier"/>
                <a:cs typeface="Courier"/>
              </a:rPr>
              <a:t>clang-tidy		</a:t>
            </a:r>
            <a:endParaRPr lang="en-US" sz="1600" dirty="0">
              <a:solidFill>
                <a:srgbClr val="FFCC66"/>
              </a:solidFill>
              <a:latin typeface="Courier"/>
              <a:cs typeface="Courie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Passes do I Invoke?</a:t>
            </a:r>
            <a:endParaRPr lang="en-US" dirty="0"/>
          </a:p>
        </p:txBody>
      </p:sp>
      <p:sp>
        <p:nvSpPr>
          <p:cNvPr id="3" name="Content Placeholder 2"/>
          <p:cNvSpPr>
            <a:spLocks noGrp="1"/>
          </p:cNvSpPr>
          <p:nvPr>
            <p:ph idx="1"/>
          </p:nvPr>
        </p:nvSpPr>
        <p:spPr>
          <a:xfrm>
            <a:off x="457200" y="1226338"/>
            <a:ext cx="8229600" cy="1417176"/>
          </a:xfrm>
        </p:spPr>
        <p:txBody>
          <a:bodyPr/>
          <a:lstStyle/>
          <a:p>
            <a:r>
              <a:rPr lang="en-US" dirty="0" smtClean="0"/>
              <a:t>The </a:t>
            </a:r>
            <a:r>
              <a:rPr lang="en-US" dirty="0" err="1" smtClean="0"/>
              <a:t>LLVM's</a:t>
            </a:r>
            <a:r>
              <a:rPr lang="en-US" dirty="0" smtClean="0"/>
              <a:t> pass manager provides a debug-pass option that gives us the chance to see which passes interact with our analyses and optimizations:</a:t>
            </a:r>
            <a:endParaRPr lang="en-US" dirty="0"/>
          </a:p>
        </p:txBody>
      </p:sp>
      <p:sp>
        <p:nvSpPr>
          <p:cNvPr id="4" name="Rectangle 3"/>
          <p:cNvSpPr/>
          <p:nvPr/>
        </p:nvSpPr>
        <p:spPr>
          <a:xfrm>
            <a:off x="457200" y="2738319"/>
            <a:ext cx="8229600" cy="935938"/>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000"/>
            <a:r>
              <a:rPr lang="en-US" sz="1600" dirty="0" smtClean="0">
                <a:solidFill>
                  <a:srgbClr val="FFCC66"/>
                </a:solidFill>
                <a:latin typeface="Courier"/>
                <a:cs typeface="Courier"/>
              </a:rPr>
              <a:t>$&gt; opt -load dcc888.dylib -</a:t>
            </a:r>
            <a:r>
              <a:rPr lang="en-US" sz="1600" dirty="0" err="1" smtClean="0">
                <a:solidFill>
                  <a:srgbClr val="FFCC66"/>
                </a:solidFill>
                <a:latin typeface="Courier"/>
                <a:cs typeface="Courier"/>
              </a:rPr>
              <a:t>bbloop</a:t>
            </a:r>
            <a:r>
              <a:rPr lang="en-US" sz="1600" dirty="0" smtClean="0">
                <a:solidFill>
                  <a:srgbClr val="FFCC66"/>
                </a:solidFill>
                <a:latin typeface="Courier"/>
                <a:cs typeface="Courier"/>
              </a:rPr>
              <a:t> -disable-output --debug-pass=Structure </a:t>
            </a:r>
            <a:r>
              <a:rPr lang="en-US" sz="1600" dirty="0" err="1" smtClean="0">
                <a:solidFill>
                  <a:srgbClr val="FFCC66"/>
                </a:solidFill>
                <a:latin typeface="Courier"/>
                <a:cs typeface="Courier"/>
              </a:rPr>
              <a:t>file.bc</a:t>
            </a:r>
            <a:r>
              <a:rPr lang="en-US" sz="1600" dirty="0" smtClean="0">
                <a:solidFill>
                  <a:srgbClr val="FFCC66"/>
                </a:solidFill>
                <a:latin typeface="Courier"/>
                <a:cs typeface="Courier"/>
              </a:rPr>
              <a:t> </a:t>
            </a:r>
          </a:p>
        </p:txBody>
      </p:sp>
      <p:sp>
        <p:nvSpPr>
          <p:cNvPr id="5" name="Rectangle 4"/>
          <p:cNvSpPr/>
          <p:nvPr/>
        </p:nvSpPr>
        <p:spPr>
          <a:xfrm>
            <a:off x="2993301" y="3570881"/>
            <a:ext cx="5497292" cy="3006527"/>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sz="1400" dirty="0" smtClean="0">
                <a:latin typeface="Courier"/>
                <a:cs typeface="Courier"/>
              </a:rPr>
              <a:t>Target Library Information</a:t>
            </a:r>
          </a:p>
          <a:p>
            <a:r>
              <a:rPr lang="en-US" sz="1400" dirty="0" smtClean="0">
                <a:latin typeface="Courier"/>
                <a:cs typeface="Courier"/>
              </a:rPr>
              <a:t>Data Layout</a:t>
            </a:r>
          </a:p>
          <a:p>
            <a:r>
              <a:rPr lang="en-US" sz="1400" dirty="0" smtClean="0">
                <a:latin typeface="Courier"/>
                <a:cs typeface="Courier"/>
              </a:rPr>
              <a:t>No target information</a:t>
            </a:r>
          </a:p>
          <a:p>
            <a:r>
              <a:rPr lang="en-US" sz="1400" dirty="0" smtClean="0">
                <a:latin typeface="Courier"/>
                <a:cs typeface="Courier"/>
              </a:rPr>
              <a:t>Target independent code generator's TTI</a:t>
            </a:r>
          </a:p>
          <a:p>
            <a:r>
              <a:rPr lang="en-US" sz="1400" dirty="0" smtClean="0">
                <a:latin typeface="Courier"/>
                <a:cs typeface="Courier"/>
              </a:rPr>
              <a:t>X86 Target Transform Info</a:t>
            </a:r>
          </a:p>
          <a:p>
            <a:r>
              <a:rPr lang="en-US" sz="1400" dirty="0" smtClean="0">
                <a:latin typeface="Courier"/>
                <a:cs typeface="Courier"/>
              </a:rPr>
              <a:t>  </a:t>
            </a:r>
            <a:r>
              <a:rPr lang="en-US" sz="1400" dirty="0" err="1" smtClean="0">
                <a:latin typeface="Courier"/>
                <a:cs typeface="Courier"/>
              </a:rPr>
              <a:t>ModulePass</a:t>
            </a:r>
            <a:r>
              <a:rPr lang="en-US" sz="1400" dirty="0" smtClean="0">
                <a:latin typeface="Courier"/>
                <a:cs typeface="Courier"/>
              </a:rPr>
              <a:t> Manager</a:t>
            </a:r>
          </a:p>
          <a:p>
            <a:r>
              <a:rPr lang="en-US" sz="1400" dirty="0" smtClean="0">
                <a:latin typeface="Courier"/>
                <a:cs typeface="Courier"/>
              </a:rPr>
              <a:t>    </a:t>
            </a:r>
            <a:r>
              <a:rPr lang="en-US" sz="1400" dirty="0" err="1" smtClean="0">
                <a:latin typeface="Courier"/>
                <a:cs typeface="Courier"/>
              </a:rPr>
              <a:t>FunctionPass</a:t>
            </a:r>
            <a:r>
              <a:rPr lang="en-US" sz="1400" dirty="0" smtClean="0">
                <a:latin typeface="Courier"/>
                <a:cs typeface="Courier"/>
              </a:rPr>
              <a:t> Manager</a:t>
            </a:r>
          </a:p>
          <a:p>
            <a:r>
              <a:rPr lang="en-US" sz="1400" dirty="0" smtClean="0">
                <a:latin typeface="Courier"/>
                <a:cs typeface="Courier"/>
              </a:rPr>
              <a:t>      Dominator Tree Construction</a:t>
            </a:r>
          </a:p>
          <a:p>
            <a:r>
              <a:rPr lang="en-US" sz="1400" dirty="0" smtClean="0">
                <a:latin typeface="Courier"/>
                <a:cs typeface="Courier"/>
              </a:rPr>
              <a:t>      Natural Loop Information</a:t>
            </a:r>
          </a:p>
          <a:p>
            <a:r>
              <a:rPr lang="en-US" sz="1400" dirty="0" smtClean="0">
                <a:latin typeface="Courier"/>
                <a:cs typeface="Courier"/>
              </a:rPr>
              <a:t>      Count the number of </a:t>
            </a:r>
            <a:r>
              <a:rPr lang="en-US" sz="1400" dirty="0" err="1" smtClean="0">
                <a:latin typeface="Courier"/>
                <a:cs typeface="Courier"/>
              </a:rPr>
              <a:t>BBs</a:t>
            </a:r>
            <a:r>
              <a:rPr lang="en-US" sz="1400" dirty="0" smtClean="0">
                <a:latin typeface="Courier"/>
                <a:cs typeface="Courier"/>
              </a:rPr>
              <a:t> inside each loop</a:t>
            </a:r>
          </a:p>
          <a:p>
            <a:r>
              <a:rPr lang="en-US" sz="1400" dirty="0" smtClean="0">
                <a:latin typeface="Courier"/>
                <a:cs typeface="Courier"/>
              </a:rPr>
              <a:t>      Preliminary module verification</a:t>
            </a:r>
          </a:p>
          <a:p>
            <a:r>
              <a:rPr lang="en-US" sz="1400" dirty="0" smtClean="0">
                <a:latin typeface="Courier"/>
                <a:cs typeface="Courier"/>
              </a:rPr>
              <a:t>      Module Verifier</a:t>
            </a:r>
            <a:endParaRPr lang="en-US" sz="1400" dirty="0">
              <a:latin typeface="Courier"/>
              <a:cs typeface="Courier"/>
            </a:endParaRPr>
          </a:p>
        </p:txBody>
      </p:sp>
      <p:sp>
        <p:nvSpPr>
          <p:cNvPr id="6" name="TextBox 5"/>
          <p:cNvSpPr txBox="1"/>
          <p:nvPr/>
        </p:nvSpPr>
        <p:spPr>
          <a:xfrm>
            <a:off x="457200" y="3895777"/>
            <a:ext cx="2536101" cy="2554545"/>
          </a:xfrm>
          <a:prstGeom prst="rect">
            <a:avLst/>
          </a:prstGeom>
          <a:noFill/>
          <a:ln>
            <a:noFill/>
          </a:ln>
          <a:effectLst/>
        </p:spPr>
        <p:txBody>
          <a:bodyPr wrap="square" rtlCol="0">
            <a:spAutoFit/>
          </a:bodyPr>
          <a:lstStyle/>
          <a:p>
            <a:r>
              <a:rPr lang="en-US" sz="2000" dirty="0" smtClean="0"/>
              <a:t>There are other options that we can use with debug-pass:</a:t>
            </a:r>
          </a:p>
          <a:p>
            <a:pPr>
              <a:buFontTx/>
              <a:buChar char="-"/>
            </a:pPr>
            <a:r>
              <a:rPr lang="en-US" sz="2000" dirty="0" smtClean="0"/>
              <a:t> Arguments</a:t>
            </a:r>
          </a:p>
          <a:p>
            <a:pPr>
              <a:buFontTx/>
              <a:buChar char="-"/>
            </a:pPr>
            <a:r>
              <a:rPr lang="en-US" sz="2000" dirty="0" smtClean="0"/>
              <a:t> Details</a:t>
            </a:r>
          </a:p>
          <a:p>
            <a:pPr>
              <a:buFontTx/>
              <a:buChar char="-"/>
            </a:pPr>
            <a:r>
              <a:rPr lang="en-US" sz="2000" dirty="0" smtClean="0"/>
              <a:t> Disabled</a:t>
            </a:r>
          </a:p>
          <a:p>
            <a:pPr>
              <a:buFontTx/>
              <a:buChar char="-"/>
            </a:pPr>
            <a:r>
              <a:rPr lang="en-US" sz="2000" dirty="0" smtClean="0"/>
              <a:t> Executions</a:t>
            </a:r>
          </a:p>
          <a:p>
            <a:pPr>
              <a:buFontTx/>
              <a:buChar char="-"/>
            </a:pPr>
            <a:r>
              <a:rPr lang="en-US" sz="2000" dirty="0" smtClean="0"/>
              <a:t> Structure</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Remarks</a:t>
            </a:r>
            <a:endParaRPr lang="en-US" dirty="0"/>
          </a:p>
        </p:txBody>
      </p:sp>
      <p:sp>
        <p:nvSpPr>
          <p:cNvPr id="3" name="Content Placeholder 2"/>
          <p:cNvSpPr>
            <a:spLocks noGrp="1"/>
          </p:cNvSpPr>
          <p:nvPr>
            <p:ph idx="1"/>
          </p:nvPr>
        </p:nvSpPr>
        <p:spPr/>
        <p:txBody>
          <a:bodyPr/>
          <a:lstStyle/>
          <a:p>
            <a:r>
              <a:rPr lang="en-US" dirty="0" smtClean="0"/>
              <a:t>LLVM provides users with a string of analyses and optimizations which are called passes.</a:t>
            </a:r>
          </a:p>
          <a:p>
            <a:r>
              <a:rPr lang="en-US" dirty="0" smtClean="0"/>
              <a:t>Users can chain new passes into this pipeline.</a:t>
            </a:r>
          </a:p>
          <a:p>
            <a:r>
              <a:rPr lang="en-US" dirty="0" smtClean="0"/>
              <a:t>The pass manager orders the passes in such a a way to satisfies the dependencies.</a:t>
            </a:r>
          </a:p>
          <a:p>
            <a:r>
              <a:rPr lang="en-US" dirty="0" smtClean="0"/>
              <a:t>Passes are organized according to their granularity, e.g., module, function, loop, basic block, etc.</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3"/>
          <p:cNvSpPr>
            <a:spLocks noGrp="1"/>
          </p:cNvSpPr>
          <p:nvPr>
            <p:ph type="title"/>
          </p:nvPr>
        </p:nvSpPr>
        <p:spPr>
          <a:xfrm>
            <a:off x="857729" y="2211149"/>
            <a:ext cx="7772487" cy="1362075"/>
          </a:xfrm>
        </p:spPr>
        <p:txBody>
          <a:bodyPr/>
          <a:lstStyle/>
          <a:p>
            <a:r>
              <a:rPr lang="en-US" dirty="0" err="1" smtClean="0"/>
              <a:t>Pesquisa</a:t>
            </a:r>
            <a:r>
              <a:rPr lang="en-US" dirty="0" smtClean="0"/>
              <a:t> </a:t>
            </a:r>
            <a:r>
              <a:rPr lang="en-US" dirty="0" err="1" smtClean="0"/>
              <a:t>em</a:t>
            </a:r>
            <a:r>
              <a:rPr lang="en-US" dirty="0" smtClean="0"/>
              <a:t> </a:t>
            </a:r>
            <a:r>
              <a:rPr lang="en-US" dirty="0" err="1" smtClean="0"/>
              <a:t>Compiladores</a:t>
            </a:r>
            <a:r>
              <a:rPr lang="en-US" dirty="0" smtClean="0"/>
              <a:t> </a:t>
            </a:r>
            <a:r>
              <a:rPr lang="en-US" dirty="0" err="1" smtClean="0"/>
              <a:t>na</a:t>
            </a:r>
            <a:r>
              <a:rPr lang="en-US" dirty="0" smtClean="0"/>
              <a:t> UFMG</a:t>
            </a:r>
            <a:endParaRPr lang="en-US" dirty="0"/>
          </a:p>
        </p:txBody>
      </p:sp>
      <p:pic>
        <p:nvPicPr>
          <p:cNvPr id="6" name="Picture 5" descr="Picture.jpg"/>
          <p:cNvPicPr>
            <a:picLocks noChangeAspect="1"/>
          </p:cNvPicPr>
          <p:nvPr/>
        </p:nvPicPr>
        <p:blipFill>
          <a:blip r:embed="rId2"/>
          <a:stretch>
            <a:fillRect/>
          </a:stretch>
        </p:blipFill>
        <p:spPr>
          <a:xfrm>
            <a:off x="0" y="3625066"/>
            <a:ext cx="9144000" cy="3221389"/>
          </a:xfrm>
          <a:prstGeom prst="rect">
            <a:avLst/>
          </a:prstGeom>
        </p:spPr>
      </p:pic>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5" name="TextBox 4"/>
          <p:cNvSpPr txBox="1"/>
          <p:nvPr/>
        </p:nvSpPr>
        <p:spPr>
          <a:xfrm>
            <a:off x="2135909" y="2315085"/>
            <a:ext cx="5045364" cy="1754327"/>
          </a:xfrm>
          <a:prstGeom prst="rect">
            <a:avLst/>
          </a:prstGeom>
          <a:noFill/>
        </p:spPr>
        <p:txBody>
          <a:bodyPr wrap="square" rtlCol="0">
            <a:spAutoFit/>
          </a:bodyPr>
          <a:lstStyle/>
          <a:p>
            <a:pPr algn="ctr"/>
            <a:r>
              <a:rPr lang="en-US" sz="3600" dirty="0" smtClean="0"/>
              <a:t>Como </a:t>
            </a:r>
            <a:r>
              <a:rPr lang="en-US" sz="3600" dirty="0" err="1" smtClean="0"/>
              <a:t>tornar</a:t>
            </a:r>
            <a:r>
              <a:rPr lang="en-US" sz="3600" dirty="0" smtClean="0"/>
              <a:t> </a:t>
            </a:r>
            <a:r>
              <a:rPr lang="en-US" sz="3600" dirty="0" err="1" smtClean="0"/>
              <a:t>seu</a:t>
            </a:r>
            <a:r>
              <a:rPr lang="en-US" sz="3600" dirty="0" smtClean="0"/>
              <a:t> </a:t>
            </a:r>
            <a:r>
              <a:rPr lang="en-US" sz="3600" dirty="0" err="1" smtClean="0"/>
              <a:t>sistema</a:t>
            </a:r>
            <a:r>
              <a:rPr lang="en-US" sz="3600" dirty="0" smtClean="0"/>
              <a:t> de </a:t>
            </a:r>
            <a:r>
              <a:rPr lang="en-US" sz="3600" dirty="0" err="1" smtClean="0"/>
              <a:t>informática</a:t>
            </a:r>
            <a:r>
              <a:rPr lang="en-US" sz="3600" dirty="0" smtClean="0"/>
              <a:t> </a:t>
            </a:r>
            <a:r>
              <a:rPr lang="en-US" sz="3600" dirty="0" err="1" smtClean="0"/>
              <a:t>mais</a:t>
            </a:r>
            <a:r>
              <a:rPr lang="en-US" sz="3600" dirty="0" smtClean="0"/>
              <a:t> </a:t>
            </a:r>
            <a:r>
              <a:rPr lang="en-US" sz="3600" dirty="0" err="1" smtClean="0"/>
              <a:t>eficiente</a:t>
            </a:r>
            <a:r>
              <a:rPr lang="en-US" sz="3600" dirty="0" smtClean="0"/>
              <a:t> </a:t>
            </a:r>
            <a:r>
              <a:rPr lang="en-US" sz="3600" dirty="0" err="1" smtClean="0"/>
              <a:t>e</a:t>
            </a:r>
            <a:r>
              <a:rPr lang="en-US" sz="3600" dirty="0" smtClean="0"/>
              <a:t> </a:t>
            </a:r>
            <a:r>
              <a:rPr lang="en-US" sz="3600" dirty="0" err="1" smtClean="0"/>
              <a:t>mais</a:t>
            </a:r>
            <a:r>
              <a:rPr lang="en-US" sz="3600" dirty="0" smtClean="0"/>
              <a:t> </a:t>
            </a:r>
            <a:r>
              <a:rPr lang="en-US" sz="3600" dirty="0" err="1" smtClean="0"/>
              <a:t>seguro</a:t>
            </a:r>
            <a:r>
              <a:rPr lang="en-US" sz="3600" dirty="0" smtClean="0"/>
              <a:t>?</a:t>
            </a:r>
            <a:endParaRPr lang="en-US" sz="36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pc-hardware-0.jpg"/>
          <p:cNvPicPr>
            <a:picLocks noChangeAspect="1"/>
          </p:cNvPicPr>
          <p:nvPr/>
        </p:nvPicPr>
        <p:blipFill>
          <a:blip r:embed="rId2"/>
          <a:stretch>
            <a:fillRect/>
          </a:stretch>
        </p:blipFill>
        <p:spPr>
          <a:xfrm>
            <a:off x="0" y="0"/>
            <a:ext cx="3333053" cy="2785529"/>
          </a:xfrm>
          <a:prstGeom prst="rect">
            <a:avLst/>
          </a:prstGeom>
        </p:spPr>
      </p:pic>
      <p:sp>
        <p:nvSpPr>
          <p:cNvPr id="6" name="TextBox 5"/>
          <p:cNvSpPr txBox="1"/>
          <p:nvPr/>
        </p:nvSpPr>
        <p:spPr>
          <a:xfrm>
            <a:off x="4271823" y="660798"/>
            <a:ext cx="3726873" cy="1200329"/>
          </a:xfrm>
          <a:prstGeom prst="rect">
            <a:avLst/>
          </a:prstGeom>
          <a:noFill/>
        </p:spPr>
        <p:txBody>
          <a:bodyPr wrap="square" rtlCol="0">
            <a:spAutoFit/>
          </a:bodyPr>
          <a:lstStyle/>
          <a:p>
            <a:pPr algn="ctr"/>
            <a:r>
              <a:rPr lang="en-US" sz="3600" dirty="0" err="1" smtClean="0"/>
              <a:t>Sem</a:t>
            </a:r>
            <a:r>
              <a:rPr lang="en-US" sz="3600" dirty="0" smtClean="0"/>
              <a:t> </a:t>
            </a:r>
            <a:r>
              <a:rPr lang="en-US" sz="3600" dirty="0" err="1" smtClean="0"/>
              <a:t>comprar</a:t>
            </a:r>
            <a:r>
              <a:rPr lang="en-US" sz="3600" dirty="0" smtClean="0"/>
              <a:t> novo hardware?</a:t>
            </a:r>
            <a:endParaRPr lang="en-US" sz="3600" dirty="0"/>
          </a:p>
        </p:txBody>
      </p:sp>
      <p:sp>
        <p:nvSpPr>
          <p:cNvPr id="7" name="TextBox 6"/>
          <p:cNvSpPr txBox="1"/>
          <p:nvPr/>
        </p:nvSpPr>
        <p:spPr>
          <a:xfrm>
            <a:off x="1341581" y="5022671"/>
            <a:ext cx="3726873" cy="1200329"/>
          </a:xfrm>
          <a:prstGeom prst="rect">
            <a:avLst/>
          </a:prstGeom>
          <a:noFill/>
        </p:spPr>
        <p:txBody>
          <a:bodyPr wrap="square" rtlCol="0">
            <a:spAutoFit/>
          </a:bodyPr>
          <a:lstStyle/>
          <a:p>
            <a:pPr algn="ctr"/>
            <a:r>
              <a:rPr lang="en-US" sz="3600" dirty="0" err="1" smtClean="0"/>
              <a:t>Sem</a:t>
            </a:r>
            <a:r>
              <a:rPr lang="en-US" sz="3600" dirty="0" smtClean="0"/>
              <a:t> re-</a:t>
            </a:r>
            <a:r>
              <a:rPr lang="en-US" sz="3600" dirty="0" err="1" smtClean="0"/>
              <a:t>escrever</a:t>
            </a:r>
            <a:r>
              <a:rPr lang="en-US" sz="3600" dirty="0" smtClean="0"/>
              <a:t> </a:t>
            </a:r>
            <a:r>
              <a:rPr lang="en-US" sz="3600" dirty="0" err="1" smtClean="0"/>
              <a:t>seu</a:t>
            </a:r>
            <a:r>
              <a:rPr lang="en-US" sz="3600" dirty="0" smtClean="0"/>
              <a:t> </a:t>
            </a:r>
            <a:r>
              <a:rPr lang="en-US" sz="3600" dirty="0" err="1" smtClean="0"/>
              <a:t>código</a:t>
            </a:r>
            <a:r>
              <a:rPr lang="en-US" sz="3600" dirty="0" smtClean="0"/>
              <a:t>?</a:t>
            </a:r>
            <a:endParaRPr lang="en-US" sz="3600" dirty="0"/>
          </a:p>
        </p:txBody>
      </p:sp>
      <p:pic>
        <p:nvPicPr>
          <p:cNvPr id="8" name="Picture 7" descr="Software.png"/>
          <p:cNvPicPr>
            <a:picLocks noChangeAspect="1"/>
          </p:cNvPicPr>
          <p:nvPr/>
        </p:nvPicPr>
        <p:blipFill>
          <a:blip r:embed="rId3"/>
          <a:stretch>
            <a:fillRect/>
          </a:stretch>
        </p:blipFill>
        <p:spPr>
          <a:xfrm>
            <a:off x="5440233" y="4398818"/>
            <a:ext cx="3703767" cy="2459182"/>
          </a:xfrm>
          <a:prstGeom prst="rect">
            <a:avLst/>
          </a:prstGeom>
        </p:spPr>
      </p:pic>
      <p:sp>
        <p:nvSpPr>
          <p:cNvPr id="4" name="TextBox 3"/>
          <p:cNvSpPr txBox="1"/>
          <p:nvPr/>
        </p:nvSpPr>
        <p:spPr>
          <a:xfrm>
            <a:off x="2135909" y="2315085"/>
            <a:ext cx="5045364" cy="1754327"/>
          </a:xfrm>
          <a:prstGeom prst="rect">
            <a:avLst/>
          </a:prstGeom>
          <a:noFill/>
        </p:spPr>
        <p:txBody>
          <a:bodyPr wrap="square" rtlCol="0">
            <a:spAutoFit/>
          </a:bodyPr>
          <a:lstStyle/>
          <a:p>
            <a:pPr algn="ctr"/>
            <a:r>
              <a:rPr lang="en-US" sz="3600" dirty="0" smtClean="0">
                <a:solidFill>
                  <a:srgbClr val="7F7F7F"/>
                </a:solidFill>
              </a:rPr>
              <a:t>Como </a:t>
            </a:r>
            <a:r>
              <a:rPr lang="en-US" sz="3600" dirty="0" err="1" smtClean="0">
                <a:solidFill>
                  <a:srgbClr val="7F7F7F"/>
                </a:solidFill>
              </a:rPr>
              <a:t>tornar</a:t>
            </a:r>
            <a:r>
              <a:rPr lang="en-US" sz="3600" dirty="0" smtClean="0">
                <a:solidFill>
                  <a:srgbClr val="7F7F7F"/>
                </a:solidFill>
              </a:rPr>
              <a:t> </a:t>
            </a:r>
            <a:r>
              <a:rPr lang="en-US" sz="3600" dirty="0" err="1" smtClean="0">
                <a:solidFill>
                  <a:srgbClr val="7F7F7F"/>
                </a:solidFill>
              </a:rPr>
              <a:t>seu</a:t>
            </a:r>
            <a:r>
              <a:rPr lang="en-US" sz="3600" dirty="0" smtClean="0">
                <a:solidFill>
                  <a:srgbClr val="7F7F7F"/>
                </a:solidFill>
              </a:rPr>
              <a:t> </a:t>
            </a:r>
            <a:r>
              <a:rPr lang="en-US" sz="3600" dirty="0" err="1" smtClean="0">
                <a:solidFill>
                  <a:srgbClr val="7F7F7F"/>
                </a:solidFill>
              </a:rPr>
              <a:t>sistema</a:t>
            </a:r>
            <a:r>
              <a:rPr lang="en-US" sz="3600" dirty="0" smtClean="0">
                <a:solidFill>
                  <a:srgbClr val="7F7F7F"/>
                </a:solidFill>
              </a:rPr>
              <a:t> de </a:t>
            </a:r>
            <a:r>
              <a:rPr lang="en-US" sz="3600" dirty="0" err="1" smtClean="0">
                <a:solidFill>
                  <a:srgbClr val="7F7F7F"/>
                </a:solidFill>
              </a:rPr>
              <a:t>informática</a:t>
            </a:r>
            <a:r>
              <a:rPr lang="en-US" sz="3600" dirty="0" smtClean="0">
                <a:solidFill>
                  <a:srgbClr val="7F7F7F"/>
                </a:solidFill>
              </a:rPr>
              <a:t> </a:t>
            </a:r>
            <a:r>
              <a:rPr lang="en-US" sz="3600" dirty="0" err="1" smtClean="0">
                <a:solidFill>
                  <a:srgbClr val="7F7F7F"/>
                </a:solidFill>
              </a:rPr>
              <a:t>mais</a:t>
            </a:r>
            <a:r>
              <a:rPr lang="en-US" sz="3600" dirty="0" smtClean="0">
                <a:solidFill>
                  <a:srgbClr val="7F7F7F"/>
                </a:solidFill>
              </a:rPr>
              <a:t> </a:t>
            </a:r>
            <a:r>
              <a:rPr lang="en-US" sz="3600" dirty="0" err="1" smtClean="0">
                <a:solidFill>
                  <a:srgbClr val="7F7F7F"/>
                </a:solidFill>
              </a:rPr>
              <a:t>eficiente</a:t>
            </a:r>
            <a:r>
              <a:rPr lang="en-US" sz="3600" dirty="0" smtClean="0">
                <a:solidFill>
                  <a:srgbClr val="7F7F7F"/>
                </a:solidFill>
              </a:rPr>
              <a:t> </a:t>
            </a:r>
            <a:r>
              <a:rPr lang="en-US" sz="3600" dirty="0" err="1" smtClean="0">
                <a:solidFill>
                  <a:srgbClr val="7F7F7F"/>
                </a:solidFill>
              </a:rPr>
              <a:t>e</a:t>
            </a:r>
            <a:r>
              <a:rPr lang="en-US" sz="3600" dirty="0" smtClean="0">
                <a:solidFill>
                  <a:srgbClr val="7F7F7F"/>
                </a:solidFill>
              </a:rPr>
              <a:t> </a:t>
            </a:r>
            <a:r>
              <a:rPr lang="en-US" sz="3600" dirty="0" err="1" smtClean="0">
                <a:solidFill>
                  <a:srgbClr val="7F7F7F"/>
                </a:solidFill>
              </a:rPr>
              <a:t>mais</a:t>
            </a:r>
            <a:r>
              <a:rPr lang="en-US" sz="3600" dirty="0" smtClean="0">
                <a:solidFill>
                  <a:srgbClr val="7F7F7F"/>
                </a:solidFill>
              </a:rPr>
              <a:t> </a:t>
            </a:r>
            <a:r>
              <a:rPr lang="en-US" sz="3600" dirty="0" err="1" smtClean="0">
                <a:solidFill>
                  <a:srgbClr val="7F7F7F"/>
                </a:solidFill>
              </a:rPr>
              <a:t>seguro</a:t>
            </a:r>
            <a:r>
              <a:rPr lang="en-US" sz="3600" dirty="0" smtClean="0">
                <a:solidFill>
                  <a:srgbClr val="7F7F7F"/>
                </a:solidFill>
              </a:rPr>
              <a:t>?</a:t>
            </a:r>
            <a:endParaRPr lang="en-US" sz="3600" dirty="0">
              <a:solidFill>
                <a:srgbClr val="7F7F7F"/>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12" name="Picture 11" descr="arrow10.png"/>
          <p:cNvPicPr>
            <a:picLocks noChangeAspect="1"/>
          </p:cNvPicPr>
          <p:nvPr/>
        </p:nvPicPr>
        <p:blipFill>
          <a:blip r:embed="rId2"/>
          <a:stretch>
            <a:fillRect/>
          </a:stretch>
        </p:blipFill>
        <p:spPr>
          <a:xfrm rot="13724043" flipH="1">
            <a:off x="3901520" y="1229643"/>
            <a:ext cx="2249448" cy="4737665"/>
          </a:xfrm>
          <a:prstGeom prst="rect">
            <a:avLst/>
          </a:prstGeom>
        </p:spPr>
      </p:pic>
      <p:sp>
        <p:nvSpPr>
          <p:cNvPr id="4" name="TextBox 3"/>
          <p:cNvSpPr txBox="1"/>
          <p:nvPr/>
        </p:nvSpPr>
        <p:spPr>
          <a:xfrm>
            <a:off x="2135909" y="704273"/>
            <a:ext cx="5045364" cy="646331"/>
          </a:xfrm>
          <a:prstGeom prst="rect">
            <a:avLst/>
          </a:prstGeom>
          <a:noFill/>
        </p:spPr>
        <p:txBody>
          <a:bodyPr wrap="square" rtlCol="0">
            <a:spAutoFit/>
          </a:bodyPr>
          <a:lstStyle/>
          <a:p>
            <a:pPr algn="ctr"/>
            <a:r>
              <a:rPr lang="en-US" sz="3600" dirty="0" err="1" smtClean="0"/>
              <a:t>Melhore</a:t>
            </a:r>
            <a:r>
              <a:rPr lang="en-US" sz="3600" dirty="0" smtClean="0"/>
              <a:t> </a:t>
            </a:r>
            <a:r>
              <a:rPr lang="en-US" sz="3600" dirty="0" err="1" smtClean="0"/>
              <a:t>seu</a:t>
            </a:r>
            <a:r>
              <a:rPr lang="en-US" sz="3600" dirty="0" smtClean="0"/>
              <a:t> </a:t>
            </a:r>
            <a:r>
              <a:rPr lang="en-US" sz="3600" b="1" dirty="0" err="1" smtClean="0"/>
              <a:t>compilador</a:t>
            </a:r>
            <a:r>
              <a:rPr lang="en-US" sz="3600" dirty="0" smtClean="0"/>
              <a:t>!</a:t>
            </a:r>
            <a:endParaRPr lang="en-US" sz="3600" dirty="0"/>
          </a:p>
        </p:txBody>
      </p:sp>
      <p:sp>
        <p:nvSpPr>
          <p:cNvPr id="5" name="TextBox 4"/>
          <p:cNvSpPr txBox="1"/>
          <p:nvPr/>
        </p:nvSpPr>
        <p:spPr>
          <a:xfrm>
            <a:off x="3812348" y="2355487"/>
            <a:ext cx="1948873" cy="646331"/>
          </a:xfrm>
          <a:prstGeom prst="rect">
            <a:avLst/>
          </a:prstGeom>
          <a:noFill/>
        </p:spPr>
        <p:txBody>
          <a:bodyPr wrap="square" rtlCol="0">
            <a:spAutoFit/>
          </a:bodyPr>
          <a:lstStyle/>
          <a:p>
            <a:pPr algn="ctr"/>
            <a:r>
              <a:rPr lang="en-US" sz="3600" dirty="0" smtClean="0"/>
              <a:t>software</a:t>
            </a:r>
            <a:endParaRPr lang="en-US" sz="3600" dirty="0"/>
          </a:p>
        </p:txBody>
      </p:sp>
      <p:sp>
        <p:nvSpPr>
          <p:cNvPr id="6" name="TextBox 5"/>
          <p:cNvSpPr txBox="1"/>
          <p:nvPr/>
        </p:nvSpPr>
        <p:spPr>
          <a:xfrm>
            <a:off x="2302174" y="3717838"/>
            <a:ext cx="2225964" cy="646331"/>
          </a:xfrm>
          <a:prstGeom prst="rect">
            <a:avLst/>
          </a:prstGeom>
          <a:noFill/>
        </p:spPr>
        <p:txBody>
          <a:bodyPr wrap="square" rtlCol="0">
            <a:spAutoFit/>
          </a:bodyPr>
          <a:lstStyle/>
          <a:p>
            <a:pPr algn="ctr"/>
            <a:r>
              <a:rPr lang="en-US" sz="3600" dirty="0" err="1" smtClean="0"/>
              <a:t>traduz</a:t>
            </a:r>
            <a:endParaRPr lang="en-US" sz="3600" dirty="0"/>
          </a:p>
        </p:txBody>
      </p:sp>
      <p:sp>
        <p:nvSpPr>
          <p:cNvPr id="7" name="TextBox 6"/>
          <p:cNvSpPr txBox="1"/>
          <p:nvPr/>
        </p:nvSpPr>
        <p:spPr>
          <a:xfrm>
            <a:off x="5235204" y="1678011"/>
            <a:ext cx="558266" cy="430887"/>
          </a:xfrm>
          <a:prstGeom prst="rect">
            <a:avLst/>
          </a:prstGeom>
          <a:noFill/>
        </p:spPr>
        <p:txBody>
          <a:bodyPr wrap="none" rtlCol="0">
            <a:spAutoFit/>
          </a:bodyPr>
          <a:lstStyle/>
          <a:p>
            <a:r>
              <a:rPr lang="en-US" sz="2200" dirty="0" smtClean="0"/>
              <a:t>um</a:t>
            </a:r>
            <a:endParaRPr lang="en-US" sz="2200" dirty="0"/>
          </a:p>
        </p:txBody>
      </p:sp>
      <p:sp>
        <p:nvSpPr>
          <p:cNvPr id="8" name="TextBox 7"/>
          <p:cNvSpPr txBox="1"/>
          <p:nvPr/>
        </p:nvSpPr>
        <p:spPr>
          <a:xfrm>
            <a:off x="4528138" y="3167589"/>
            <a:ext cx="621497" cy="430887"/>
          </a:xfrm>
          <a:prstGeom prst="rect">
            <a:avLst/>
          </a:prstGeom>
          <a:noFill/>
        </p:spPr>
        <p:txBody>
          <a:bodyPr wrap="none" rtlCol="0">
            <a:spAutoFit/>
          </a:bodyPr>
          <a:lstStyle/>
          <a:p>
            <a:r>
              <a:rPr lang="en-US" sz="2200" dirty="0" err="1" smtClean="0"/>
              <a:t>que</a:t>
            </a:r>
            <a:endParaRPr lang="en-US" sz="2200" dirty="0"/>
          </a:p>
        </p:txBody>
      </p:sp>
      <p:sp>
        <p:nvSpPr>
          <p:cNvPr id="9" name="TextBox 8"/>
          <p:cNvSpPr txBox="1"/>
          <p:nvPr/>
        </p:nvSpPr>
        <p:spPr>
          <a:xfrm>
            <a:off x="696426" y="4930124"/>
            <a:ext cx="3032737" cy="1200329"/>
          </a:xfrm>
          <a:prstGeom prst="rect">
            <a:avLst/>
          </a:prstGeom>
          <a:solidFill>
            <a:schemeClr val="bg1"/>
          </a:solidFill>
        </p:spPr>
        <p:txBody>
          <a:bodyPr wrap="square" rtlCol="0">
            <a:spAutoFit/>
          </a:bodyPr>
          <a:lstStyle/>
          <a:p>
            <a:pPr algn="ctr"/>
            <a:r>
              <a:rPr lang="en-US" sz="3600" dirty="0" err="1" smtClean="0"/>
              <a:t>Linguagens</a:t>
            </a:r>
            <a:r>
              <a:rPr lang="en-US" sz="3600" dirty="0" smtClean="0"/>
              <a:t> de </a:t>
            </a:r>
            <a:r>
              <a:rPr lang="en-US" sz="3600" dirty="0" err="1" smtClean="0"/>
              <a:t>Programação</a:t>
            </a:r>
            <a:endParaRPr lang="en-US" sz="3600" dirty="0"/>
          </a:p>
        </p:txBody>
      </p:sp>
      <p:sp>
        <p:nvSpPr>
          <p:cNvPr id="10" name="TextBox 9"/>
          <p:cNvSpPr txBox="1"/>
          <p:nvPr/>
        </p:nvSpPr>
        <p:spPr>
          <a:xfrm>
            <a:off x="4601052" y="5318749"/>
            <a:ext cx="550414" cy="430887"/>
          </a:xfrm>
          <a:prstGeom prst="rect">
            <a:avLst/>
          </a:prstGeom>
          <a:noFill/>
        </p:spPr>
        <p:txBody>
          <a:bodyPr wrap="none" rtlCol="0">
            <a:spAutoFit/>
          </a:bodyPr>
          <a:lstStyle/>
          <a:p>
            <a:r>
              <a:rPr lang="en-US" sz="2200" dirty="0" err="1" smtClean="0"/>
              <a:t>em</a:t>
            </a:r>
            <a:endParaRPr lang="en-US" sz="2200" dirty="0"/>
          </a:p>
        </p:txBody>
      </p:sp>
      <p:sp>
        <p:nvSpPr>
          <p:cNvPr id="11" name="TextBox 10"/>
          <p:cNvSpPr txBox="1"/>
          <p:nvPr/>
        </p:nvSpPr>
        <p:spPr>
          <a:xfrm>
            <a:off x="5909894" y="4930124"/>
            <a:ext cx="2252517" cy="1200329"/>
          </a:xfrm>
          <a:prstGeom prst="rect">
            <a:avLst/>
          </a:prstGeom>
          <a:noFill/>
        </p:spPr>
        <p:txBody>
          <a:bodyPr wrap="square" rtlCol="0">
            <a:spAutoFit/>
          </a:bodyPr>
          <a:lstStyle/>
          <a:p>
            <a:pPr algn="ctr"/>
            <a:r>
              <a:rPr lang="en-US" sz="3600" dirty="0" err="1" smtClean="0"/>
              <a:t>Código</a:t>
            </a:r>
            <a:r>
              <a:rPr lang="en-US" sz="3600" dirty="0" smtClean="0"/>
              <a:t> </a:t>
            </a:r>
            <a:r>
              <a:rPr lang="en-US" sz="3600" dirty="0" err="1" smtClean="0"/>
              <a:t>Binário</a:t>
            </a:r>
            <a:endParaRPr lang="en-US" sz="3600" dirty="0"/>
          </a:p>
        </p:txBody>
      </p:sp>
      <p:pic>
        <p:nvPicPr>
          <p:cNvPr id="13" name="Picture 12" descr="arrow10.png"/>
          <p:cNvPicPr>
            <a:picLocks noChangeAspect="1"/>
          </p:cNvPicPr>
          <p:nvPr/>
        </p:nvPicPr>
        <p:blipFill>
          <a:blip r:embed="rId2"/>
          <a:stretch>
            <a:fillRect/>
          </a:stretch>
        </p:blipFill>
        <p:spPr>
          <a:xfrm rot="4114364">
            <a:off x="4292342" y="4494271"/>
            <a:ext cx="1191264" cy="2508975"/>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extBox 3"/>
          <p:cNvSpPr txBox="1"/>
          <p:nvPr/>
        </p:nvSpPr>
        <p:spPr>
          <a:xfrm>
            <a:off x="2135909" y="2315085"/>
            <a:ext cx="5045364" cy="1200329"/>
          </a:xfrm>
          <a:prstGeom prst="rect">
            <a:avLst/>
          </a:prstGeom>
          <a:noFill/>
        </p:spPr>
        <p:txBody>
          <a:bodyPr wrap="square" rtlCol="0">
            <a:spAutoFit/>
          </a:bodyPr>
          <a:lstStyle/>
          <a:p>
            <a:pPr algn="ctr"/>
            <a:r>
              <a:rPr lang="en-US" sz="3600" dirty="0" smtClean="0"/>
              <a:t>E </a:t>
            </a:r>
            <a:r>
              <a:rPr lang="en-US" sz="3600" dirty="0" err="1" smtClean="0"/>
              <a:t>porque</a:t>
            </a:r>
            <a:r>
              <a:rPr lang="en-US" sz="3600" dirty="0" smtClean="0"/>
              <a:t> </a:t>
            </a:r>
            <a:r>
              <a:rPr lang="en-US" sz="3600" dirty="0" err="1" smtClean="0"/>
              <a:t>trabalhar</a:t>
            </a:r>
            <a:r>
              <a:rPr lang="en-US" sz="3600" dirty="0" smtClean="0"/>
              <a:t> </a:t>
            </a:r>
            <a:r>
              <a:rPr lang="en-US" sz="3600" dirty="0" err="1" smtClean="0"/>
              <a:t>conosco</a:t>
            </a:r>
            <a:r>
              <a:rPr lang="en-US" sz="3600" dirty="0" smtClean="0"/>
              <a:t>?</a:t>
            </a:r>
            <a:endParaRPr lang="en-US" sz="3600"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Já</a:t>
            </a:r>
            <a:r>
              <a:rPr lang="en-US" dirty="0" smtClean="0"/>
              <a:t> </a:t>
            </a:r>
            <a:r>
              <a:rPr lang="en-US" dirty="0" err="1" smtClean="0"/>
              <a:t>Usou</a:t>
            </a:r>
            <a:r>
              <a:rPr lang="en-US" dirty="0" smtClean="0"/>
              <a:t> </a:t>
            </a:r>
            <a:r>
              <a:rPr lang="en-US" dirty="0" err="1" smtClean="0"/>
              <a:t>o</a:t>
            </a:r>
            <a:r>
              <a:rPr lang="en-US" dirty="0" smtClean="0"/>
              <a:t> </a:t>
            </a:r>
            <a:r>
              <a:rPr lang="en-US" dirty="0" err="1" smtClean="0"/>
              <a:t>Firefox</a:t>
            </a:r>
            <a:r>
              <a:rPr lang="en-US" dirty="0" smtClean="0"/>
              <a:t>?</a:t>
            </a:r>
            <a:endParaRPr lang="en-US" dirty="0"/>
          </a:p>
        </p:txBody>
      </p:sp>
      <p:sp>
        <p:nvSpPr>
          <p:cNvPr id="3" name="Content Placeholder 2"/>
          <p:cNvSpPr>
            <a:spLocks noGrp="1"/>
          </p:cNvSpPr>
          <p:nvPr>
            <p:ph idx="1"/>
          </p:nvPr>
        </p:nvSpPr>
        <p:spPr>
          <a:xfrm>
            <a:off x="457200" y="3440948"/>
            <a:ext cx="8229600" cy="1461037"/>
          </a:xfrm>
        </p:spPr>
        <p:txBody>
          <a:bodyPr>
            <a:normAutofit/>
          </a:bodyPr>
          <a:lstStyle/>
          <a:p>
            <a:r>
              <a:rPr lang="en-US" dirty="0" err="1" smtClean="0"/>
              <a:t>Nós</a:t>
            </a:r>
            <a:r>
              <a:rPr lang="en-US" dirty="0" smtClean="0"/>
              <a:t> </a:t>
            </a:r>
            <a:r>
              <a:rPr lang="en-US" dirty="0" err="1" smtClean="0"/>
              <a:t>implementamos</a:t>
            </a:r>
            <a:r>
              <a:rPr lang="en-US" dirty="0" smtClean="0"/>
              <a:t> a </a:t>
            </a:r>
            <a:r>
              <a:rPr lang="en-US" dirty="0" err="1" smtClean="0"/>
              <a:t>propagação</a:t>
            </a:r>
            <a:r>
              <a:rPr lang="en-US" dirty="0" smtClean="0"/>
              <a:t> de </a:t>
            </a:r>
            <a:r>
              <a:rPr lang="en-US" dirty="0" err="1" smtClean="0"/>
              <a:t>constantes</a:t>
            </a:r>
            <a:r>
              <a:rPr lang="en-US" dirty="0" smtClean="0"/>
              <a:t> </a:t>
            </a:r>
            <a:r>
              <a:rPr lang="en-US" dirty="0" err="1" smtClean="0"/>
              <a:t>usada</a:t>
            </a:r>
            <a:r>
              <a:rPr lang="en-US" dirty="0" smtClean="0"/>
              <a:t> </a:t>
            </a:r>
            <a:r>
              <a:rPr lang="en-US" dirty="0" err="1" smtClean="0"/>
              <a:t>pelo</a:t>
            </a:r>
            <a:r>
              <a:rPr lang="en-US" dirty="0" smtClean="0"/>
              <a:t> </a:t>
            </a:r>
            <a:r>
              <a:rPr lang="en-US" dirty="0" err="1" smtClean="0"/>
              <a:t>compilador</a:t>
            </a:r>
            <a:r>
              <a:rPr lang="en-US" dirty="0" smtClean="0"/>
              <a:t> de JavaScript </a:t>
            </a:r>
            <a:r>
              <a:rPr lang="en-US" dirty="0" err="1" smtClean="0"/>
              <a:t>que</a:t>
            </a:r>
            <a:r>
              <a:rPr lang="en-US" dirty="0" smtClean="0"/>
              <a:t> </a:t>
            </a:r>
            <a:r>
              <a:rPr lang="en-US" dirty="0" err="1" smtClean="0"/>
              <a:t>Firefox</a:t>
            </a:r>
            <a:r>
              <a:rPr lang="en-US" dirty="0" smtClean="0"/>
              <a:t> </a:t>
            </a:r>
            <a:r>
              <a:rPr lang="en-US" dirty="0" err="1" smtClean="0"/>
              <a:t>usa</a:t>
            </a:r>
            <a:endParaRPr lang="en-US" dirty="0" smtClean="0"/>
          </a:p>
          <a:p>
            <a:pPr lvl="1"/>
            <a:r>
              <a:rPr lang="en-US" dirty="0" smtClean="0"/>
              <a:t>https://</a:t>
            </a:r>
            <a:r>
              <a:rPr lang="en-US" dirty="0" err="1" smtClean="0"/>
              <a:t>bugzilla.mozilla.org/show_bug.cgi?id</a:t>
            </a:r>
            <a:r>
              <a:rPr lang="en-US" dirty="0" smtClean="0"/>
              <a:t>=536641</a:t>
            </a:r>
          </a:p>
        </p:txBody>
      </p:sp>
      <p:pic>
        <p:nvPicPr>
          <p:cNvPr id="4" name="Picture 3" descr="Firefox.jpg"/>
          <p:cNvPicPr>
            <a:picLocks noChangeAspect="1"/>
          </p:cNvPicPr>
          <p:nvPr/>
        </p:nvPicPr>
        <p:blipFill>
          <a:blip r:embed="rId2"/>
          <a:stretch>
            <a:fillRect/>
          </a:stretch>
        </p:blipFill>
        <p:spPr>
          <a:xfrm>
            <a:off x="457200" y="1207207"/>
            <a:ext cx="8229600" cy="2012996"/>
          </a:xfrm>
          <a:prstGeom prst="rect">
            <a:avLst/>
          </a:prstGeom>
        </p:spPr>
      </p:pic>
      <p:sp>
        <p:nvSpPr>
          <p:cNvPr id="5" name="Content Placeholder 2"/>
          <p:cNvSpPr txBox="1">
            <a:spLocks/>
          </p:cNvSpPr>
          <p:nvPr/>
        </p:nvSpPr>
        <p:spPr>
          <a:xfrm>
            <a:off x="457200" y="5175076"/>
            <a:ext cx="8229600" cy="1532831"/>
          </a:xfrm>
          <a:prstGeom prst="rect">
            <a:avLst/>
          </a:prstGeom>
          <a:ln>
            <a:solidFill>
              <a:schemeClr val="tx1">
                <a:lumMod val="50000"/>
                <a:lumOff val="50000"/>
              </a:schemeClr>
            </a:solidFill>
          </a:ln>
        </p:spPr>
        <p:txBody>
          <a:bodyPr vert="horz" lIns="91440" tIns="45720" rIns="91440" bIns="45720" rtlCol="0">
            <a:normAutofit fontScale="92500" lnSpcReduction="10000"/>
          </a:bodyPr>
          <a:lstStyle/>
          <a:p>
            <a:pPr marL="342900" lvl="0" indent="-342900">
              <a:spcBef>
                <a:spcPct val="20000"/>
              </a:spcBef>
              <a:buClr>
                <a:srgbClr val="FF0000"/>
              </a:buClr>
            </a:pPr>
            <a:r>
              <a:rPr lang="en-US" b="1" dirty="0" smtClean="0">
                <a:cs typeface="Calibri"/>
              </a:rPr>
              <a:t>Para saber </a:t>
            </a:r>
            <a:r>
              <a:rPr lang="en-US" b="1" dirty="0" err="1" smtClean="0">
                <a:cs typeface="Calibri"/>
              </a:rPr>
              <a:t>mais</a:t>
            </a:r>
            <a:r>
              <a:rPr lang="en-US" dirty="0" smtClean="0">
                <a:cs typeface="Calibri"/>
              </a:rPr>
              <a:t>:</a:t>
            </a:r>
          </a:p>
          <a:p>
            <a:pPr marL="342900" lvl="0" indent="-342900">
              <a:spcBef>
                <a:spcPct val="20000"/>
              </a:spcBef>
              <a:buClr>
                <a:srgbClr val="FF0000"/>
              </a:buClr>
              <a:buFont typeface="Arial"/>
              <a:buChar char="•"/>
            </a:pPr>
            <a:r>
              <a:rPr lang="en-US" sz="1600" dirty="0" smtClean="0">
                <a:cs typeface="Calibri"/>
              </a:rPr>
              <a:t>Igor Rafael de </a:t>
            </a:r>
            <a:r>
              <a:rPr lang="en-US" sz="1600" dirty="0" err="1" smtClean="0">
                <a:cs typeface="Calibri"/>
              </a:rPr>
              <a:t>Assis</a:t>
            </a:r>
            <a:r>
              <a:rPr lang="en-US" sz="1600" dirty="0" smtClean="0">
                <a:cs typeface="Calibri"/>
              </a:rPr>
              <a:t> Costa, </a:t>
            </a:r>
            <a:r>
              <a:rPr lang="en-US" sz="1600" dirty="0" err="1" smtClean="0">
                <a:cs typeface="Calibri"/>
              </a:rPr>
              <a:t>Péricles</a:t>
            </a:r>
            <a:r>
              <a:rPr lang="en-US" sz="1600" dirty="0" smtClean="0">
                <a:cs typeface="Calibri"/>
              </a:rPr>
              <a:t> Rafael Oliveira </a:t>
            </a:r>
            <a:r>
              <a:rPr lang="en-US" sz="1600" dirty="0" err="1" smtClean="0">
                <a:cs typeface="Calibri"/>
              </a:rPr>
              <a:t>Alves</a:t>
            </a:r>
            <a:r>
              <a:rPr lang="en-US" sz="1600" dirty="0" smtClean="0">
                <a:cs typeface="Calibri"/>
              </a:rPr>
              <a:t>, Henrique </a:t>
            </a:r>
            <a:r>
              <a:rPr lang="en-US" sz="1600" dirty="0" err="1" smtClean="0">
                <a:cs typeface="Calibri"/>
              </a:rPr>
              <a:t>Nazaré</a:t>
            </a:r>
            <a:r>
              <a:rPr lang="en-US" sz="1600" dirty="0" smtClean="0">
                <a:cs typeface="Calibri"/>
              </a:rPr>
              <a:t> Santos, Fernando Magno </a:t>
            </a:r>
            <a:r>
              <a:rPr lang="en-US" sz="1600" dirty="0" err="1" smtClean="0">
                <a:cs typeface="Calibri"/>
              </a:rPr>
              <a:t>Quintão</a:t>
            </a:r>
            <a:r>
              <a:rPr lang="en-US" sz="1600" dirty="0" smtClean="0">
                <a:cs typeface="Calibri"/>
              </a:rPr>
              <a:t> Pereira: Just-in-time value specialization. CGO 2013: 29:1-29:11</a:t>
            </a:r>
          </a:p>
          <a:p>
            <a:pPr marL="342900" lvl="0" indent="-342900">
              <a:spcBef>
                <a:spcPct val="20000"/>
              </a:spcBef>
              <a:buClr>
                <a:srgbClr val="FF0000"/>
              </a:buClr>
              <a:buFont typeface="Arial"/>
              <a:buChar char="•"/>
            </a:pPr>
            <a:r>
              <a:rPr lang="en-US" sz="1600" dirty="0" smtClean="0">
                <a:cs typeface="Calibri"/>
              </a:rPr>
              <a:t>Igor Rafael de </a:t>
            </a:r>
            <a:r>
              <a:rPr lang="en-US" sz="1600" dirty="0" err="1" smtClean="0">
                <a:cs typeface="Calibri"/>
              </a:rPr>
              <a:t>Assis</a:t>
            </a:r>
            <a:r>
              <a:rPr lang="en-US" sz="1600" dirty="0" smtClean="0">
                <a:cs typeface="Calibri"/>
              </a:rPr>
              <a:t> Costa, Henrique </a:t>
            </a:r>
            <a:r>
              <a:rPr lang="en-US" sz="1600" dirty="0" err="1" smtClean="0">
                <a:cs typeface="Calibri"/>
              </a:rPr>
              <a:t>Nazaré</a:t>
            </a:r>
            <a:r>
              <a:rPr lang="en-US" sz="1600" dirty="0" smtClean="0">
                <a:cs typeface="Calibri"/>
              </a:rPr>
              <a:t> Santos, </a:t>
            </a:r>
            <a:r>
              <a:rPr lang="en-US" sz="1600" dirty="0" err="1" smtClean="0">
                <a:cs typeface="Calibri"/>
              </a:rPr>
              <a:t>Péricles</a:t>
            </a:r>
            <a:r>
              <a:rPr lang="en-US" sz="1600" dirty="0" smtClean="0">
                <a:cs typeface="Calibri"/>
              </a:rPr>
              <a:t> Rafael Oliveira </a:t>
            </a:r>
            <a:r>
              <a:rPr lang="en-US" sz="1600" dirty="0" err="1" smtClean="0">
                <a:cs typeface="Calibri"/>
              </a:rPr>
              <a:t>Alves</a:t>
            </a:r>
            <a:r>
              <a:rPr lang="en-US" sz="1600" dirty="0" smtClean="0">
                <a:cs typeface="Calibri"/>
              </a:rPr>
              <a:t>, Fernando Magno </a:t>
            </a:r>
            <a:r>
              <a:rPr lang="en-US" sz="1600" dirty="0" err="1" smtClean="0">
                <a:cs typeface="Calibri"/>
              </a:rPr>
              <a:t>Quintão</a:t>
            </a:r>
            <a:r>
              <a:rPr lang="en-US" sz="1600" dirty="0" smtClean="0">
                <a:cs typeface="Calibri"/>
              </a:rPr>
              <a:t> Pereira: Just-in-time value specialization. Computer Languages, Systems &amp; Structures 40(2): 37-52 (2014)</a:t>
            </a:r>
            <a:endParaRPr kumimoji="0" lang="en-US" sz="1600" b="0" i="0" u="none" strike="noStrike" kern="1200" cap="none" spc="0" normalizeH="0" baseline="0" noProof="0" dirty="0">
              <a:ln>
                <a:noFill/>
              </a:ln>
              <a:solidFill>
                <a:schemeClr val="tx1"/>
              </a:solidFill>
              <a:effectLst/>
              <a:uLnTx/>
              <a:uFillTx/>
              <a:latin typeface="Calibri"/>
              <a:ea typeface="+mn-ea"/>
              <a:cs typeface="Calibri"/>
            </a:endParaRP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MentorGraphics.jpg"/>
          <p:cNvPicPr>
            <a:picLocks noChangeAspect="1"/>
          </p:cNvPicPr>
          <p:nvPr/>
        </p:nvPicPr>
        <p:blipFill>
          <a:blip r:embed="rId2"/>
          <a:stretch>
            <a:fillRect/>
          </a:stretch>
        </p:blipFill>
        <p:spPr>
          <a:xfrm>
            <a:off x="457200" y="1207207"/>
            <a:ext cx="8229600" cy="2012996"/>
          </a:xfrm>
          <a:prstGeom prst="rect">
            <a:avLst/>
          </a:prstGeom>
        </p:spPr>
      </p:pic>
      <p:sp>
        <p:nvSpPr>
          <p:cNvPr id="2" name="Title 1"/>
          <p:cNvSpPr>
            <a:spLocks noGrp="1"/>
          </p:cNvSpPr>
          <p:nvPr>
            <p:ph type="title"/>
          </p:nvPr>
        </p:nvSpPr>
        <p:spPr/>
        <p:txBody>
          <a:bodyPr/>
          <a:lstStyle/>
          <a:p>
            <a:r>
              <a:rPr lang="en-US" dirty="0" err="1" smtClean="0"/>
              <a:t>Joga</a:t>
            </a:r>
            <a:r>
              <a:rPr lang="en-US" dirty="0" smtClean="0"/>
              <a:t> Video-Games?</a:t>
            </a:r>
            <a:endParaRPr lang="en-US" dirty="0"/>
          </a:p>
        </p:txBody>
      </p:sp>
      <p:sp>
        <p:nvSpPr>
          <p:cNvPr id="3" name="Content Placeholder 2"/>
          <p:cNvSpPr>
            <a:spLocks noGrp="1"/>
          </p:cNvSpPr>
          <p:nvPr>
            <p:ph idx="1"/>
          </p:nvPr>
        </p:nvSpPr>
        <p:spPr>
          <a:xfrm>
            <a:off x="457200" y="3220204"/>
            <a:ext cx="8229600" cy="2528364"/>
          </a:xfrm>
        </p:spPr>
        <p:txBody>
          <a:bodyPr>
            <a:normAutofit lnSpcReduction="10000"/>
          </a:bodyPr>
          <a:lstStyle/>
          <a:p>
            <a:r>
              <a:rPr lang="en-US" dirty="0" err="1" smtClean="0"/>
              <a:t>Mais</a:t>
            </a:r>
            <a:r>
              <a:rPr lang="en-US" dirty="0" smtClean="0"/>
              <a:t> de 10.000 </a:t>
            </a:r>
            <a:r>
              <a:rPr lang="en-US" dirty="0" err="1" smtClean="0"/>
              <a:t>linhas</a:t>
            </a:r>
            <a:r>
              <a:rPr lang="en-US" dirty="0" smtClean="0"/>
              <a:t> de </a:t>
            </a:r>
            <a:r>
              <a:rPr lang="en-US" dirty="0" err="1" smtClean="0"/>
              <a:t>código</a:t>
            </a:r>
            <a:r>
              <a:rPr lang="en-US" dirty="0" smtClean="0"/>
              <a:t> </a:t>
            </a:r>
            <a:r>
              <a:rPr lang="en-US" dirty="0" err="1" smtClean="0"/>
              <a:t>usados</a:t>
            </a:r>
            <a:r>
              <a:rPr lang="en-US" dirty="0" smtClean="0"/>
              <a:t> no Ocelot, um </a:t>
            </a:r>
            <a:r>
              <a:rPr lang="en-US" dirty="0" err="1" smtClean="0"/>
              <a:t>compilador</a:t>
            </a:r>
            <a:r>
              <a:rPr lang="en-US" dirty="0" smtClean="0"/>
              <a:t> </a:t>
            </a:r>
            <a:r>
              <a:rPr lang="en-US" dirty="0" err="1" smtClean="0"/>
              <a:t>para</a:t>
            </a:r>
            <a:r>
              <a:rPr lang="en-US" dirty="0" smtClean="0"/>
              <a:t> </a:t>
            </a:r>
            <a:r>
              <a:rPr lang="en-US" dirty="0" err="1" smtClean="0"/>
              <a:t>placas</a:t>
            </a:r>
            <a:r>
              <a:rPr lang="en-US" dirty="0" smtClean="0"/>
              <a:t> </a:t>
            </a:r>
            <a:r>
              <a:rPr lang="en-US" dirty="0" err="1" smtClean="0"/>
              <a:t>gráficas</a:t>
            </a:r>
            <a:r>
              <a:rPr lang="en-US" dirty="0" smtClean="0"/>
              <a:t>, </a:t>
            </a:r>
            <a:r>
              <a:rPr lang="en-US" dirty="0" err="1" smtClean="0"/>
              <a:t>foram</a:t>
            </a:r>
            <a:r>
              <a:rPr lang="en-US" dirty="0" smtClean="0"/>
              <a:t> </a:t>
            </a:r>
            <a:r>
              <a:rPr lang="en-US" dirty="0" err="1" smtClean="0"/>
              <a:t>feitas</a:t>
            </a:r>
            <a:r>
              <a:rPr lang="en-US" dirty="0" smtClean="0"/>
              <a:t> </a:t>
            </a:r>
            <a:r>
              <a:rPr lang="en-US" dirty="0" err="1" smtClean="0"/>
              <a:t>na</a:t>
            </a:r>
            <a:r>
              <a:rPr lang="en-US" dirty="0" smtClean="0"/>
              <a:t> UFMG</a:t>
            </a:r>
          </a:p>
          <a:p>
            <a:pPr lvl="1"/>
            <a:r>
              <a:rPr lang="en-US" dirty="0" smtClean="0"/>
              <a:t>http://</a:t>
            </a:r>
            <a:r>
              <a:rPr lang="en-US" dirty="0" err="1" smtClean="0"/>
              <a:t>gpuocelot.gatech.edu</a:t>
            </a:r>
            <a:r>
              <a:rPr lang="en-US" dirty="0" smtClean="0"/>
              <a:t>/</a:t>
            </a:r>
          </a:p>
          <a:p>
            <a:r>
              <a:rPr lang="en-US" dirty="0" err="1" smtClean="0"/>
              <a:t>Hoje</a:t>
            </a:r>
            <a:r>
              <a:rPr lang="en-US" dirty="0" smtClean="0"/>
              <a:t> </a:t>
            </a:r>
            <a:r>
              <a:rPr lang="en-US" dirty="0" err="1" smtClean="0"/>
              <a:t>disponível</a:t>
            </a:r>
            <a:r>
              <a:rPr lang="en-US" dirty="0" smtClean="0"/>
              <a:t> </a:t>
            </a:r>
            <a:r>
              <a:rPr lang="en-US" dirty="0" err="1" smtClean="0"/>
              <a:t>em</a:t>
            </a:r>
            <a:r>
              <a:rPr lang="en-US" dirty="0" smtClean="0"/>
              <a:t> LLVM</a:t>
            </a:r>
          </a:p>
          <a:p>
            <a:pPr lvl="1"/>
            <a:r>
              <a:rPr lang="en-US" dirty="0" smtClean="0"/>
              <a:t>http://reviews.llvm.org/D8576</a:t>
            </a:r>
          </a:p>
          <a:p>
            <a:pPr lvl="1"/>
            <a:r>
              <a:rPr lang="en-US" dirty="0" err="1" smtClean="0"/>
              <a:t>Usada</a:t>
            </a:r>
            <a:r>
              <a:rPr lang="en-US" dirty="0" smtClean="0"/>
              <a:t> </a:t>
            </a:r>
            <a:r>
              <a:rPr lang="en-US" dirty="0" err="1" smtClean="0"/>
              <a:t>pela</a:t>
            </a:r>
            <a:r>
              <a:rPr lang="en-US" dirty="0" smtClean="0"/>
              <a:t> Mentor-Graphics </a:t>
            </a:r>
            <a:r>
              <a:rPr lang="en-US" dirty="0" err="1" smtClean="0"/>
              <a:t>e</a:t>
            </a:r>
            <a:r>
              <a:rPr lang="en-US" dirty="0" smtClean="0"/>
              <a:t> </a:t>
            </a:r>
            <a:r>
              <a:rPr lang="en-US" dirty="0" err="1" smtClean="0"/>
              <a:t>pela</a:t>
            </a:r>
            <a:r>
              <a:rPr lang="en-US" dirty="0" smtClean="0"/>
              <a:t> </a:t>
            </a:r>
            <a:r>
              <a:rPr lang="en-US" dirty="0" err="1" smtClean="0"/>
              <a:t>Nvidia</a:t>
            </a:r>
            <a:endParaRPr lang="en-US" dirty="0"/>
          </a:p>
        </p:txBody>
      </p:sp>
      <p:sp>
        <p:nvSpPr>
          <p:cNvPr id="6" name="Content Placeholder 2"/>
          <p:cNvSpPr txBox="1">
            <a:spLocks/>
          </p:cNvSpPr>
          <p:nvPr/>
        </p:nvSpPr>
        <p:spPr>
          <a:xfrm>
            <a:off x="457200" y="5748568"/>
            <a:ext cx="8229600" cy="959339"/>
          </a:xfrm>
          <a:prstGeom prst="rect">
            <a:avLst/>
          </a:prstGeom>
          <a:ln>
            <a:solidFill>
              <a:schemeClr val="tx1">
                <a:lumMod val="50000"/>
                <a:lumOff val="50000"/>
              </a:schemeClr>
            </a:solidFill>
          </a:ln>
        </p:spPr>
        <p:txBody>
          <a:bodyPr vert="horz" lIns="91440" tIns="45720" rIns="91440" bIns="45720" rtlCol="0">
            <a:normAutofit/>
          </a:bodyPr>
          <a:lstStyle/>
          <a:p>
            <a:pPr marL="342900" lvl="0" indent="-342900">
              <a:spcBef>
                <a:spcPct val="20000"/>
              </a:spcBef>
              <a:buClr>
                <a:srgbClr val="FF0000"/>
              </a:buClr>
            </a:pPr>
            <a:r>
              <a:rPr lang="en-US" b="1" dirty="0" smtClean="0">
                <a:cs typeface="Calibri"/>
              </a:rPr>
              <a:t>Para saber </a:t>
            </a:r>
            <a:r>
              <a:rPr lang="en-US" b="1" dirty="0" err="1" smtClean="0">
                <a:cs typeface="Calibri"/>
              </a:rPr>
              <a:t>mais</a:t>
            </a:r>
            <a:r>
              <a:rPr lang="en-US" dirty="0" smtClean="0">
                <a:cs typeface="Calibri"/>
              </a:rPr>
              <a:t>:</a:t>
            </a:r>
          </a:p>
          <a:p>
            <a:pPr marL="342900" lvl="0" indent="-342900">
              <a:spcBef>
                <a:spcPct val="20000"/>
              </a:spcBef>
              <a:buClr>
                <a:srgbClr val="FF0000"/>
              </a:buClr>
              <a:buFont typeface="Arial"/>
              <a:buChar char="•"/>
            </a:pPr>
            <a:r>
              <a:rPr lang="en-US" sz="1600" dirty="0" err="1" smtClean="0">
                <a:cs typeface="Calibri"/>
              </a:rPr>
              <a:t>Diogo</a:t>
            </a:r>
            <a:r>
              <a:rPr lang="en-US" sz="1600" dirty="0" smtClean="0">
                <a:cs typeface="Calibri"/>
              </a:rPr>
              <a:t> </a:t>
            </a:r>
            <a:r>
              <a:rPr lang="en-US" sz="1600" dirty="0" err="1" smtClean="0">
                <a:cs typeface="Calibri"/>
              </a:rPr>
              <a:t>Sampaio</a:t>
            </a:r>
            <a:r>
              <a:rPr lang="en-US" sz="1600" dirty="0" smtClean="0">
                <a:cs typeface="Calibri"/>
              </a:rPr>
              <a:t>, Rafael Martins de Souza, Sylvain </a:t>
            </a:r>
            <a:r>
              <a:rPr lang="en-US" sz="1600" dirty="0" err="1" smtClean="0">
                <a:cs typeface="Calibri"/>
              </a:rPr>
              <a:t>Collange</a:t>
            </a:r>
            <a:r>
              <a:rPr lang="en-US" sz="1600" dirty="0" smtClean="0">
                <a:cs typeface="Calibri"/>
              </a:rPr>
              <a:t>, Fernando Magno </a:t>
            </a:r>
            <a:r>
              <a:rPr lang="en-US" sz="1600" dirty="0" err="1" smtClean="0">
                <a:cs typeface="Calibri"/>
              </a:rPr>
              <a:t>Quintão</a:t>
            </a:r>
            <a:r>
              <a:rPr lang="en-US" sz="1600" dirty="0" smtClean="0">
                <a:cs typeface="Calibri"/>
              </a:rPr>
              <a:t> Pereira: Divergence analysis. ACM Trans. Program. Lang. Syst. 35(4): 13 (2013)</a:t>
            </a:r>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5" name="Picture 4" descr="PHC.jpg"/>
          <p:cNvPicPr>
            <a:picLocks noChangeAspect="1"/>
          </p:cNvPicPr>
          <p:nvPr/>
        </p:nvPicPr>
        <p:blipFill>
          <a:blip r:embed="rId2"/>
          <a:stretch>
            <a:fillRect/>
          </a:stretch>
        </p:blipFill>
        <p:spPr>
          <a:xfrm>
            <a:off x="457200" y="1207206"/>
            <a:ext cx="8229600" cy="2012127"/>
          </a:xfrm>
          <a:prstGeom prst="rect">
            <a:avLst/>
          </a:prstGeom>
        </p:spPr>
      </p:pic>
      <p:sp>
        <p:nvSpPr>
          <p:cNvPr id="2" name="Title 1"/>
          <p:cNvSpPr>
            <a:spLocks noGrp="1"/>
          </p:cNvSpPr>
          <p:nvPr>
            <p:ph type="title"/>
          </p:nvPr>
        </p:nvSpPr>
        <p:spPr/>
        <p:txBody>
          <a:bodyPr/>
          <a:lstStyle/>
          <a:p>
            <a:r>
              <a:rPr lang="en-US" dirty="0" err="1" smtClean="0"/>
              <a:t>Programa</a:t>
            </a:r>
            <a:r>
              <a:rPr lang="en-US" dirty="0" smtClean="0"/>
              <a:t> </a:t>
            </a:r>
            <a:r>
              <a:rPr lang="en-US" dirty="0" err="1" smtClean="0"/>
              <a:t>Em</a:t>
            </a:r>
            <a:r>
              <a:rPr lang="en-US" dirty="0" smtClean="0"/>
              <a:t> PHP?</a:t>
            </a:r>
            <a:endParaRPr lang="en-US" dirty="0"/>
          </a:p>
        </p:txBody>
      </p:sp>
      <p:sp>
        <p:nvSpPr>
          <p:cNvPr id="3" name="Content Placeholder 2"/>
          <p:cNvSpPr>
            <a:spLocks noGrp="1"/>
          </p:cNvSpPr>
          <p:nvPr>
            <p:ph idx="1"/>
          </p:nvPr>
        </p:nvSpPr>
        <p:spPr>
          <a:xfrm>
            <a:off x="457200" y="3410494"/>
            <a:ext cx="8229600" cy="1723617"/>
          </a:xfrm>
        </p:spPr>
        <p:txBody>
          <a:bodyPr/>
          <a:lstStyle/>
          <a:p>
            <a:r>
              <a:rPr lang="en-US" dirty="0" err="1" smtClean="0"/>
              <a:t>Nós</a:t>
            </a:r>
            <a:r>
              <a:rPr lang="en-US" dirty="0" smtClean="0"/>
              <a:t> </a:t>
            </a:r>
            <a:r>
              <a:rPr lang="en-US" dirty="0" err="1" smtClean="0"/>
              <a:t>implementamos</a:t>
            </a:r>
            <a:r>
              <a:rPr lang="en-US" dirty="0" smtClean="0"/>
              <a:t> a </a:t>
            </a:r>
            <a:r>
              <a:rPr lang="en-US" dirty="0" err="1" smtClean="0"/>
              <a:t>análise</a:t>
            </a:r>
            <a:r>
              <a:rPr lang="en-US" dirty="0" smtClean="0"/>
              <a:t> de </a:t>
            </a:r>
            <a:r>
              <a:rPr lang="en-US" dirty="0" err="1" smtClean="0"/>
              <a:t>fluxos</a:t>
            </a:r>
            <a:r>
              <a:rPr lang="en-US" dirty="0" smtClean="0"/>
              <a:t> </a:t>
            </a:r>
            <a:r>
              <a:rPr lang="en-US" dirty="0" err="1" smtClean="0"/>
              <a:t>contaminados</a:t>
            </a:r>
            <a:r>
              <a:rPr lang="en-US" dirty="0" smtClean="0"/>
              <a:t>, </a:t>
            </a:r>
            <a:r>
              <a:rPr lang="en-US" dirty="0" err="1" smtClean="0"/>
              <a:t>hoje</a:t>
            </a:r>
            <a:r>
              <a:rPr lang="en-US" dirty="0" smtClean="0"/>
              <a:t> </a:t>
            </a:r>
            <a:r>
              <a:rPr lang="en-US" dirty="0" err="1" smtClean="0"/>
              <a:t>usada</a:t>
            </a:r>
            <a:r>
              <a:rPr lang="en-US" dirty="0" smtClean="0"/>
              <a:t> </a:t>
            </a:r>
            <a:r>
              <a:rPr lang="en-US" dirty="0" err="1" smtClean="0"/>
              <a:t>pelo</a:t>
            </a:r>
            <a:r>
              <a:rPr lang="en-US" dirty="0" smtClean="0"/>
              <a:t> </a:t>
            </a:r>
            <a:r>
              <a:rPr lang="en-US" dirty="0" err="1" smtClean="0"/>
              <a:t>compilador</a:t>
            </a:r>
            <a:r>
              <a:rPr lang="en-US" dirty="0" smtClean="0"/>
              <a:t> de PHP </a:t>
            </a:r>
            <a:r>
              <a:rPr lang="en-US" dirty="0" err="1" smtClean="0"/>
              <a:t>chamado</a:t>
            </a:r>
            <a:r>
              <a:rPr lang="en-US" dirty="0" smtClean="0"/>
              <a:t> </a:t>
            </a:r>
            <a:r>
              <a:rPr lang="en-US" dirty="0" err="1" smtClean="0"/>
              <a:t>Phc</a:t>
            </a:r>
            <a:endParaRPr lang="en-US" dirty="0" smtClean="0"/>
          </a:p>
          <a:p>
            <a:pPr lvl="1"/>
            <a:r>
              <a:rPr lang="en-US" dirty="0" err="1" smtClean="0"/>
              <a:t>Diversas</a:t>
            </a:r>
            <a:r>
              <a:rPr lang="en-US" dirty="0" smtClean="0"/>
              <a:t> </a:t>
            </a:r>
            <a:r>
              <a:rPr lang="en-US" dirty="0" err="1" smtClean="0"/>
              <a:t>falhas</a:t>
            </a:r>
            <a:r>
              <a:rPr lang="en-US" dirty="0" smtClean="0"/>
              <a:t> de </a:t>
            </a:r>
            <a:r>
              <a:rPr lang="en-US" dirty="0" err="1" smtClean="0"/>
              <a:t>segurança</a:t>
            </a:r>
            <a:r>
              <a:rPr lang="en-US" dirty="0" smtClean="0"/>
              <a:t> </a:t>
            </a:r>
            <a:r>
              <a:rPr lang="en-US" dirty="0" err="1" smtClean="0"/>
              <a:t>encontradas</a:t>
            </a:r>
            <a:r>
              <a:rPr lang="en-US" dirty="0" smtClean="0"/>
              <a:t> </a:t>
            </a:r>
            <a:r>
              <a:rPr lang="en-US" dirty="0" err="1" smtClean="0"/>
              <a:t>em</a:t>
            </a:r>
            <a:r>
              <a:rPr lang="en-US" dirty="0" smtClean="0"/>
              <a:t> </a:t>
            </a:r>
            <a:r>
              <a:rPr lang="en-US" dirty="0" err="1" smtClean="0"/>
              <a:t>programas</a:t>
            </a:r>
            <a:r>
              <a:rPr lang="en-US" dirty="0" smtClean="0"/>
              <a:t> de </a:t>
            </a:r>
            <a:r>
              <a:rPr lang="en-US" dirty="0" err="1" smtClean="0"/>
              <a:t>uso</a:t>
            </a:r>
            <a:r>
              <a:rPr lang="en-US" dirty="0" smtClean="0"/>
              <a:t> industrial</a:t>
            </a:r>
            <a:endParaRPr lang="en-US" dirty="0"/>
          </a:p>
        </p:txBody>
      </p:sp>
      <p:sp>
        <p:nvSpPr>
          <p:cNvPr id="6" name="Content Placeholder 2"/>
          <p:cNvSpPr txBox="1">
            <a:spLocks/>
          </p:cNvSpPr>
          <p:nvPr/>
        </p:nvSpPr>
        <p:spPr>
          <a:xfrm>
            <a:off x="457200" y="5175076"/>
            <a:ext cx="8229600" cy="1532831"/>
          </a:xfrm>
          <a:prstGeom prst="rect">
            <a:avLst/>
          </a:prstGeom>
          <a:ln>
            <a:solidFill>
              <a:schemeClr val="tx1">
                <a:lumMod val="50000"/>
                <a:lumOff val="50000"/>
              </a:schemeClr>
            </a:solidFill>
          </a:ln>
        </p:spPr>
        <p:txBody>
          <a:bodyPr vert="horz" lIns="91440" tIns="45720" rIns="91440" bIns="45720" rtlCol="0">
            <a:normAutofit/>
          </a:bodyPr>
          <a:lstStyle/>
          <a:p>
            <a:pPr marL="342900" lvl="0" indent="-342900">
              <a:spcBef>
                <a:spcPct val="20000"/>
              </a:spcBef>
              <a:buClr>
                <a:srgbClr val="FF0000"/>
              </a:buClr>
            </a:pPr>
            <a:r>
              <a:rPr lang="en-US" b="1" dirty="0" smtClean="0">
                <a:cs typeface="Calibri"/>
              </a:rPr>
              <a:t>Para saber </a:t>
            </a:r>
            <a:r>
              <a:rPr lang="en-US" b="1" dirty="0" err="1" smtClean="0">
                <a:cs typeface="Calibri"/>
              </a:rPr>
              <a:t>mais</a:t>
            </a:r>
            <a:r>
              <a:rPr lang="en-US" dirty="0" smtClean="0">
                <a:cs typeface="Calibri"/>
              </a:rPr>
              <a:t>:</a:t>
            </a:r>
          </a:p>
          <a:p>
            <a:pPr marL="342900" lvl="0" indent="-342900">
              <a:spcBef>
                <a:spcPct val="20000"/>
              </a:spcBef>
              <a:buClr>
                <a:srgbClr val="FF0000"/>
              </a:buClr>
              <a:buFont typeface="Arial"/>
              <a:buChar char="•"/>
            </a:pPr>
            <a:r>
              <a:rPr lang="en-US" sz="1600" dirty="0" smtClean="0">
                <a:cs typeface="Calibri"/>
              </a:rPr>
              <a:t>Andrei </a:t>
            </a:r>
            <a:r>
              <a:rPr lang="en-US" sz="1600" dirty="0" err="1" smtClean="0">
                <a:cs typeface="Calibri"/>
              </a:rPr>
              <a:t>Rimsa</a:t>
            </a:r>
            <a:r>
              <a:rPr lang="en-US" sz="1600" dirty="0" smtClean="0">
                <a:cs typeface="Calibri"/>
              </a:rPr>
              <a:t>, Marcelo </a:t>
            </a:r>
            <a:r>
              <a:rPr lang="en-US" sz="1600" dirty="0" err="1" smtClean="0">
                <a:cs typeface="Calibri"/>
              </a:rPr>
              <a:t>d'Amorim</a:t>
            </a:r>
            <a:r>
              <a:rPr lang="en-US" sz="1600" dirty="0" smtClean="0">
                <a:cs typeface="Calibri"/>
              </a:rPr>
              <a:t>, Fernando Magno </a:t>
            </a:r>
            <a:r>
              <a:rPr lang="en-US" sz="1600" dirty="0" err="1" smtClean="0">
                <a:cs typeface="Calibri"/>
              </a:rPr>
              <a:t>Quintão</a:t>
            </a:r>
            <a:r>
              <a:rPr lang="en-US" sz="1600" dirty="0" smtClean="0">
                <a:cs typeface="Calibri"/>
              </a:rPr>
              <a:t> Pereira: Efficient static checker for tainted variable attacks. Sci. </a:t>
            </a:r>
            <a:r>
              <a:rPr lang="en-US" sz="1600" dirty="0" err="1" smtClean="0">
                <a:cs typeface="Calibri"/>
              </a:rPr>
              <a:t>Comput</a:t>
            </a:r>
            <a:r>
              <a:rPr lang="en-US" sz="1600" dirty="0" smtClean="0">
                <a:cs typeface="Calibri"/>
              </a:rPr>
              <a:t>. Program. 80: 91-105 (2014)</a:t>
            </a:r>
          </a:p>
          <a:p>
            <a:pPr marL="342900" lvl="0" indent="-342900">
              <a:spcBef>
                <a:spcPct val="20000"/>
              </a:spcBef>
              <a:buClr>
                <a:srgbClr val="FF0000"/>
              </a:buClr>
              <a:buFont typeface="Arial"/>
              <a:buChar char="•"/>
            </a:pPr>
            <a:r>
              <a:rPr lang="en-US" sz="1600" dirty="0" smtClean="0">
                <a:cs typeface="Calibri"/>
              </a:rPr>
              <a:t>Andrei </a:t>
            </a:r>
            <a:r>
              <a:rPr lang="en-US" sz="1600" dirty="0" err="1" smtClean="0">
                <a:cs typeface="Calibri"/>
              </a:rPr>
              <a:t>Rimsa</a:t>
            </a:r>
            <a:r>
              <a:rPr lang="en-US" sz="1600" dirty="0" smtClean="0">
                <a:cs typeface="Calibri"/>
              </a:rPr>
              <a:t>, Marcelo </a:t>
            </a:r>
            <a:r>
              <a:rPr lang="en-US" sz="1600" dirty="0" err="1" smtClean="0">
                <a:cs typeface="Calibri"/>
              </a:rPr>
              <a:t>d'Amorim</a:t>
            </a:r>
            <a:r>
              <a:rPr lang="en-US" sz="1600" dirty="0" smtClean="0">
                <a:cs typeface="Calibri"/>
              </a:rPr>
              <a:t>, Fernando Magno </a:t>
            </a:r>
            <a:r>
              <a:rPr lang="en-US" sz="1600" dirty="0" err="1" smtClean="0">
                <a:cs typeface="Calibri"/>
              </a:rPr>
              <a:t>Quintão</a:t>
            </a:r>
            <a:r>
              <a:rPr lang="en-US" sz="1600" dirty="0" smtClean="0">
                <a:cs typeface="Calibri"/>
              </a:rPr>
              <a:t> Pereira: Tainted Flow Analysis on </a:t>
            </a:r>
            <a:r>
              <a:rPr lang="en-US" sz="1600" dirty="0" err="1" smtClean="0">
                <a:cs typeface="Calibri"/>
              </a:rPr>
              <a:t>e</a:t>
            </a:r>
            <a:r>
              <a:rPr lang="en-US" sz="1600" dirty="0" smtClean="0">
                <a:cs typeface="Calibri"/>
              </a:rPr>
              <a:t>-SSA-Form Programs. CC 2011: 124-143</a:t>
            </a:r>
            <a:endParaRPr kumimoji="0" lang="en-US" sz="1600" b="0" i="0" u="none" strike="noStrike" kern="1200" cap="none" spc="0" normalizeH="0" baseline="0" noProof="0" dirty="0">
              <a:ln>
                <a:noFill/>
              </a:ln>
              <a:solidFill>
                <a:schemeClr val="tx1"/>
              </a:solidFill>
              <a:effectLst/>
              <a:uLnTx/>
              <a:uFillTx/>
              <a:latin typeface="Calibri"/>
              <a:ea typeface="+mn-ea"/>
              <a:cs typeface="Calibri"/>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LLVM is a Compilation Infra-Structure</a:t>
            </a:r>
            <a:endParaRPr lang="en-US" dirty="0"/>
          </a:p>
        </p:txBody>
      </p:sp>
      <p:sp>
        <p:nvSpPr>
          <p:cNvPr id="3" name="Content Placeholder 2"/>
          <p:cNvSpPr>
            <a:spLocks noGrp="1"/>
          </p:cNvSpPr>
          <p:nvPr>
            <p:ph idx="1"/>
          </p:nvPr>
        </p:nvSpPr>
        <p:spPr>
          <a:xfrm>
            <a:off x="457200" y="1226338"/>
            <a:ext cx="8229600" cy="678662"/>
          </a:xfrm>
        </p:spPr>
        <p:txBody>
          <a:bodyPr/>
          <a:lstStyle/>
          <a:p>
            <a:r>
              <a:rPr lang="en-US" dirty="0" smtClean="0"/>
              <a:t>Compile C/C++ programs:</a:t>
            </a:r>
            <a:endParaRPr lang="en-US" dirty="0"/>
          </a:p>
        </p:txBody>
      </p:sp>
      <p:sp>
        <p:nvSpPr>
          <p:cNvPr id="4" name="Rectangle 3"/>
          <p:cNvSpPr/>
          <p:nvPr/>
        </p:nvSpPr>
        <p:spPr>
          <a:xfrm>
            <a:off x="457199" y="1905000"/>
            <a:ext cx="5947230" cy="1493372"/>
          </a:xfrm>
          <a:prstGeom prst="rect">
            <a:avLst/>
          </a:prstGeom>
          <a:solidFill>
            <a:schemeClr val="tx1">
              <a:lumMod val="65000"/>
              <a:lumOff val="3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marL="270000"/>
            <a:r>
              <a:rPr lang="en-US" sz="1600" dirty="0" smtClean="0">
                <a:solidFill>
                  <a:srgbClr val="FFCC66"/>
                </a:solidFill>
                <a:latin typeface="Courier"/>
                <a:cs typeface="Courier"/>
              </a:rPr>
              <a:t>$&gt; echo "</a:t>
            </a:r>
            <a:r>
              <a:rPr lang="en-US" sz="1600" dirty="0" err="1" smtClean="0">
                <a:solidFill>
                  <a:srgbClr val="FFCC66"/>
                </a:solidFill>
                <a:latin typeface="Courier"/>
                <a:cs typeface="Courier"/>
              </a:rPr>
              <a:t>int</a:t>
            </a:r>
            <a:r>
              <a:rPr lang="en-US" sz="1600" dirty="0" smtClean="0">
                <a:solidFill>
                  <a:srgbClr val="FFCC66"/>
                </a:solidFill>
                <a:latin typeface="Courier"/>
                <a:cs typeface="Courier"/>
              </a:rPr>
              <a:t> main() {return 42;}" &gt; </a:t>
            </a:r>
            <a:r>
              <a:rPr lang="en-US" sz="1600" dirty="0" err="1" smtClean="0">
                <a:solidFill>
                  <a:srgbClr val="FFCC66"/>
                </a:solidFill>
                <a:latin typeface="Courier"/>
                <a:cs typeface="Courier"/>
              </a:rPr>
              <a:t>test.c</a:t>
            </a:r>
            <a:endParaRPr lang="en-US" sz="1600" dirty="0" smtClean="0">
              <a:solidFill>
                <a:srgbClr val="FFCC66"/>
              </a:solidFill>
              <a:latin typeface="Courier"/>
              <a:cs typeface="Courier"/>
            </a:endParaRPr>
          </a:p>
          <a:p>
            <a:pPr marL="270000"/>
            <a:r>
              <a:rPr lang="en-US" sz="1600" dirty="0" smtClean="0">
                <a:solidFill>
                  <a:srgbClr val="FFCC66"/>
                </a:solidFill>
                <a:latin typeface="Courier"/>
                <a:cs typeface="Courier"/>
              </a:rPr>
              <a:t>$&gt; clang </a:t>
            </a:r>
            <a:r>
              <a:rPr lang="en-US" sz="1600" dirty="0" err="1" smtClean="0">
                <a:solidFill>
                  <a:srgbClr val="FFCC66"/>
                </a:solidFill>
                <a:latin typeface="Courier"/>
                <a:cs typeface="Courier"/>
              </a:rPr>
              <a:t>test.c</a:t>
            </a:r>
            <a:r>
              <a:rPr lang="en-US" sz="1600" dirty="0" smtClean="0">
                <a:solidFill>
                  <a:srgbClr val="FFCC66"/>
                </a:solidFill>
                <a:latin typeface="Courier"/>
                <a:cs typeface="Courier"/>
              </a:rPr>
              <a:t> </a:t>
            </a:r>
          </a:p>
          <a:p>
            <a:pPr marL="270000"/>
            <a:r>
              <a:rPr lang="en-US" sz="1600" dirty="0" smtClean="0">
                <a:solidFill>
                  <a:srgbClr val="FFCC66"/>
                </a:solidFill>
                <a:latin typeface="Courier"/>
                <a:cs typeface="Courier"/>
              </a:rPr>
              <a:t>$&gt; ./</a:t>
            </a:r>
            <a:r>
              <a:rPr lang="en-US" sz="1600" dirty="0" err="1" smtClean="0">
                <a:solidFill>
                  <a:srgbClr val="FFCC66"/>
                </a:solidFill>
                <a:latin typeface="Courier"/>
                <a:cs typeface="Courier"/>
              </a:rPr>
              <a:t>a.out</a:t>
            </a:r>
            <a:r>
              <a:rPr lang="en-US" sz="1600" dirty="0" smtClean="0">
                <a:solidFill>
                  <a:srgbClr val="FFCC66"/>
                </a:solidFill>
                <a:latin typeface="Courier"/>
                <a:cs typeface="Courier"/>
              </a:rPr>
              <a:t> </a:t>
            </a:r>
          </a:p>
          <a:p>
            <a:pPr marL="270000"/>
            <a:r>
              <a:rPr lang="en-US" sz="1600" dirty="0" smtClean="0">
                <a:solidFill>
                  <a:srgbClr val="FFCC66"/>
                </a:solidFill>
                <a:latin typeface="Courier"/>
                <a:cs typeface="Courier"/>
              </a:rPr>
              <a:t>$&gt; echo $?</a:t>
            </a:r>
          </a:p>
          <a:p>
            <a:pPr marL="270000"/>
            <a:r>
              <a:rPr lang="en-US" sz="1600" dirty="0" smtClean="0">
                <a:solidFill>
                  <a:srgbClr val="FFCC66"/>
                </a:solidFill>
                <a:latin typeface="Courier"/>
                <a:cs typeface="Courier"/>
              </a:rPr>
              <a:t>42</a:t>
            </a:r>
          </a:p>
        </p:txBody>
      </p:sp>
      <p:sp>
        <p:nvSpPr>
          <p:cNvPr id="6" name="TextBox 5"/>
          <p:cNvSpPr txBox="1"/>
          <p:nvPr/>
        </p:nvSpPr>
        <p:spPr>
          <a:xfrm>
            <a:off x="544286" y="3755571"/>
            <a:ext cx="4723115" cy="2462212"/>
          </a:xfrm>
          <a:prstGeom prst="rect">
            <a:avLst/>
          </a:prstGeom>
          <a:noFill/>
        </p:spPr>
        <p:txBody>
          <a:bodyPr wrap="square" rtlCol="0">
            <a:spAutoFit/>
          </a:bodyPr>
          <a:lstStyle/>
          <a:p>
            <a:r>
              <a:rPr lang="en-US" sz="2200" dirty="0" smtClean="0"/>
              <a:t>clang/clang++ are very competitive when compared with, say, </a:t>
            </a:r>
            <a:r>
              <a:rPr lang="en-US" sz="2200" dirty="0" err="1" smtClean="0"/>
              <a:t>gcc</a:t>
            </a:r>
            <a:r>
              <a:rPr lang="en-US" sz="2200" dirty="0" smtClean="0"/>
              <a:t>, or </a:t>
            </a:r>
            <a:r>
              <a:rPr lang="en-US" sz="2200" dirty="0" err="1" smtClean="0"/>
              <a:t>icc</a:t>
            </a:r>
            <a:r>
              <a:rPr lang="en-US" sz="2200" dirty="0" smtClean="0"/>
              <a:t>. Some of these compilers are faster in some benchmarks, and slower in others. Usually clang/clang++ have faster compilation times. The Internet is crowed with benchmarks.</a:t>
            </a:r>
            <a:endParaRPr lang="en-US" sz="2200" dirty="0"/>
          </a:p>
        </p:txBody>
      </p:sp>
      <p:pic>
        <p:nvPicPr>
          <p:cNvPr id="8" name="Picture 7" descr="Turtle_Racing.jpg"/>
          <p:cNvPicPr>
            <a:picLocks noChangeAspect="1"/>
          </p:cNvPicPr>
          <p:nvPr/>
        </p:nvPicPr>
        <p:blipFill>
          <a:blip r:embed="rId2"/>
          <a:stretch>
            <a:fillRect/>
          </a:stretch>
        </p:blipFill>
        <p:spPr>
          <a:xfrm>
            <a:off x="5267401" y="3755571"/>
            <a:ext cx="3876599" cy="2829379"/>
          </a:xfrm>
          <a:prstGeom prst="rect">
            <a:avLst/>
          </a:prstGeom>
        </p:spPr>
      </p:pic>
      <p:sp>
        <p:nvSpPr>
          <p:cNvPr id="7" name="Rectangle 6"/>
          <p:cNvSpPr/>
          <p:nvPr/>
        </p:nvSpPr>
        <p:spPr>
          <a:xfrm>
            <a:off x="6652013" y="1905000"/>
            <a:ext cx="2034787" cy="1493372"/>
          </a:xfrm>
          <a:prstGeom prst="rect">
            <a:avLst/>
          </a:prstGeom>
          <a:solidFill>
            <a:schemeClr val="bg1">
              <a:lumMod val="85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solidFill>
                  <a:schemeClr val="tx1"/>
                </a:solidFill>
              </a:rPr>
              <a:t>Which compiler do you think generates faster code: LLVM or </a:t>
            </a:r>
            <a:r>
              <a:rPr lang="en-US" dirty="0" err="1" smtClean="0">
                <a:solidFill>
                  <a:schemeClr val="tx1"/>
                </a:solidFill>
              </a:rPr>
              <a:t>gcc</a:t>
            </a:r>
            <a:r>
              <a:rPr lang="en-US" dirty="0" smtClean="0">
                <a:solidFill>
                  <a:schemeClr val="tx1"/>
                </a:solidFill>
              </a:rPr>
              <a:t>?</a:t>
            </a:r>
            <a:endParaRPr lang="en-US" dirty="0">
              <a:solidFill>
                <a:schemeClr val="tx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Prêmios</a:t>
            </a:r>
            <a:r>
              <a:rPr lang="en-US" dirty="0" smtClean="0"/>
              <a:t> (</a:t>
            </a:r>
            <a:r>
              <a:rPr lang="en-US" dirty="0" err="1" smtClean="0"/>
              <a:t>Últimos</a:t>
            </a:r>
            <a:r>
              <a:rPr lang="en-US" dirty="0" smtClean="0"/>
              <a:t> 5 </a:t>
            </a:r>
            <a:r>
              <a:rPr lang="en-US" dirty="0" err="1" smtClean="0"/>
              <a:t>Anos</a:t>
            </a:r>
            <a:r>
              <a:rPr lang="en-US" dirty="0" smtClean="0"/>
              <a:t>)</a:t>
            </a:r>
            <a:endParaRPr lang="en-US" dirty="0"/>
          </a:p>
        </p:txBody>
      </p:sp>
      <p:sp>
        <p:nvSpPr>
          <p:cNvPr id="3" name="Content Placeholder 2"/>
          <p:cNvSpPr>
            <a:spLocks noGrp="1"/>
          </p:cNvSpPr>
          <p:nvPr>
            <p:ph idx="1"/>
          </p:nvPr>
        </p:nvSpPr>
        <p:spPr>
          <a:xfrm>
            <a:off x="457200" y="1103443"/>
            <a:ext cx="8229600" cy="5351837"/>
          </a:xfrm>
        </p:spPr>
        <p:txBody>
          <a:bodyPr>
            <a:normAutofit fontScale="62500" lnSpcReduction="20000"/>
          </a:bodyPr>
          <a:lstStyle/>
          <a:p>
            <a:r>
              <a:rPr lang="en-US" dirty="0" err="1" smtClean="0"/>
              <a:t>Melhor</a:t>
            </a:r>
            <a:r>
              <a:rPr lang="en-US" dirty="0" smtClean="0"/>
              <a:t> </a:t>
            </a:r>
            <a:r>
              <a:rPr lang="en-US" dirty="0" err="1" smtClean="0"/>
              <a:t>artigo</a:t>
            </a:r>
            <a:r>
              <a:rPr lang="en-US" dirty="0" smtClean="0"/>
              <a:t> SBLP 2010 “Removing Overflow Tests via Run-Time Partial Evaluation”.</a:t>
            </a:r>
          </a:p>
          <a:p>
            <a:r>
              <a:rPr lang="en-US" dirty="0" err="1" smtClean="0"/>
              <a:t>Melhor</a:t>
            </a:r>
            <a:r>
              <a:rPr lang="en-US" dirty="0" smtClean="0"/>
              <a:t> </a:t>
            </a:r>
            <a:r>
              <a:rPr lang="en-US" dirty="0" err="1" smtClean="0"/>
              <a:t>artigo</a:t>
            </a:r>
            <a:r>
              <a:rPr lang="en-US" dirty="0" smtClean="0"/>
              <a:t> SBAC-PAD 2010 “Performance Debugging of GPGPU Applications with the Divergence Map”.</a:t>
            </a:r>
          </a:p>
          <a:p>
            <a:r>
              <a:rPr lang="en-US" dirty="0" err="1" smtClean="0"/>
              <a:t>Melhor</a:t>
            </a:r>
            <a:r>
              <a:rPr lang="en-US" dirty="0" smtClean="0"/>
              <a:t> </a:t>
            </a:r>
            <a:r>
              <a:rPr lang="en-US" dirty="0" err="1" smtClean="0"/>
              <a:t>artigo</a:t>
            </a:r>
            <a:r>
              <a:rPr lang="en-US" dirty="0" smtClean="0"/>
              <a:t> do SBQS 2011 “Software Evolution Characterization - A Complex Network Approach”</a:t>
            </a:r>
          </a:p>
          <a:p>
            <a:r>
              <a:rPr lang="en-US" dirty="0" err="1" smtClean="0"/>
              <a:t>Melhor</a:t>
            </a:r>
            <a:r>
              <a:rPr lang="en-US" dirty="0" smtClean="0"/>
              <a:t> </a:t>
            </a:r>
            <a:r>
              <a:rPr lang="en-US" dirty="0" err="1" smtClean="0"/>
              <a:t>artigo</a:t>
            </a:r>
            <a:r>
              <a:rPr lang="en-US" dirty="0" smtClean="0"/>
              <a:t> SBLP 2012 "Spill Code Placement for SIMD Machines".</a:t>
            </a:r>
          </a:p>
          <a:p>
            <a:r>
              <a:rPr lang="en-US" dirty="0" err="1" smtClean="0"/>
              <a:t>Melhor</a:t>
            </a:r>
            <a:r>
              <a:rPr lang="en-US" dirty="0" smtClean="0"/>
              <a:t> </a:t>
            </a:r>
            <a:r>
              <a:rPr lang="en-US" dirty="0" err="1" smtClean="0"/>
              <a:t>trabalho</a:t>
            </a:r>
            <a:r>
              <a:rPr lang="en-US" dirty="0" smtClean="0"/>
              <a:t> de </a:t>
            </a:r>
            <a:r>
              <a:rPr lang="en-US" dirty="0" err="1" smtClean="0"/>
              <a:t>iniciação</a:t>
            </a:r>
            <a:r>
              <a:rPr lang="en-US" dirty="0" smtClean="0"/>
              <a:t> </a:t>
            </a:r>
            <a:r>
              <a:rPr lang="en-US" dirty="0" err="1" smtClean="0"/>
              <a:t>científica</a:t>
            </a:r>
            <a:r>
              <a:rPr lang="en-US" dirty="0" smtClean="0"/>
              <a:t>, SIC UFMG 2012, </a:t>
            </a:r>
            <a:r>
              <a:rPr lang="en-US" dirty="0" err="1" smtClean="0"/>
              <a:t>Ciências</a:t>
            </a:r>
            <a:r>
              <a:rPr lang="en-US" dirty="0" smtClean="0"/>
              <a:t> </a:t>
            </a:r>
            <a:r>
              <a:rPr lang="en-US" dirty="0" err="1" smtClean="0"/>
              <a:t>Exatas</a:t>
            </a:r>
            <a:r>
              <a:rPr lang="en-US" dirty="0" smtClean="0"/>
              <a:t> </a:t>
            </a:r>
            <a:r>
              <a:rPr lang="en-US" dirty="0" err="1" smtClean="0"/>
              <a:t>e</a:t>
            </a:r>
            <a:r>
              <a:rPr lang="en-US" dirty="0" smtClean="0"/>
              <a:t> </a:t>
            </a:r>
            <a:r>
              <a:rPr lang="en-US" dirty="0" err="1" smtClean="0"/>
              <a:t>da</a:t>
            </a:r>
            <a:r>
              <a:rPr lang="en-US" dirty="0" smtClean="0"/>
              <a:t> Terra: </a:t>
            </a:r>
            <a:r>
              <a:rPr lang="en-US" dirty="0" err="1" smtClean="0"/>
              <a:t>Péricles</a:t>
            </a:r>
            <a:r>
              <a:rPr lang="en-US" dirty="0" smtClean="0"/>
              <a:t> </a:t>
            </a:r>
            <a:r>
              <a:rPr lang="en-US" dirty="0" err="1" smtClean="0"/>
              <a:t>Alves</a:t>
            </a:r>
            <a:r>
              <a:rPr lang="en-US" dirty="0" smtClean="0"/>
              <a:t>, "Runtime Value Specialization". 2013</a:t>
            </a:r>
          </a:p>
          <a:p>
            <a:r>
              <a:rPr lang="en-US" dirty="0" err="1" smtClean="0"/>
              <a:t>Segunda</a:t>
            </a:r>
            <a:r>
              <a:rPr lang="en-US" dirty="0" smtClean="0"/>
              <a:t> </a:t>
            </a:r>
            <a:r>
              <a:rPr lang="en-US" dirty="0" err="1" smtClean="0"/>
              <a:t>melhor</a:t>
            </a:r>
            <a:r>
              <a:rPr lang="en-US" dirty="0" smtClean="0"/>
              <a:t> </a:t>
            </a:r>
            <a:r>
              <a:rPr lang="en-US" dirty="0" err="1" smtClean="0"/>
              <a:t>dissertação</a:t>
            </a:r>
            <a:r>
              <a:rPr lang="en-US" dirty="0" smtClean="0"/>
              <a:t> de </a:t>
            </a:r>
            <a:r>
              <a:rPr lang="en-US" dirty="0" err="1" smtClean="0"/>
              <a:t>mestrado</a:t>
            </a:r>
            <a:r>
              <a:rPr lang="en-US" dirty="0" smtClean="0"/>
              <a:t> </a:t>
            </a:r>
            <a:r>
              <a:rPr lang="en-US" dirty="0" err="1" smtClean="0"/>
              <a:t>da</a:t>
            </a:r>
            <a:r>
              <a:rPr lang="en-US" dirty="0" smtClean="0"/>
              <a:t> </a:t>
            </a:r>
            <a:r>
              <a:rPr lang="en-US" dirty="0" err="1" smtClean="0"/>
              <a:t>Sociedade</a:t>
            </a:r>
            <a:r>
              <a:rPr lang="en-US" dirty="0" smtClean="0"/>
              <a:t> </a:t>
            </a:r>
            <a:r>
              <a:rPr lang="en-US" dirty="0" err="1" smtClean="0"/>
              <a:t>Brasileira</a:t>
            </a:r>
            <a:r>
              <a:rPr lang="en-US" dirty="0" smtClean="0"/>
              <a:t> de </a:t>
            </a:r>
            <a:r>
              <a:rPr lang="en-US" dirty="0" err="1" smtClean="0"/>
              <a:t>Computação</a:t>
            </a:r>
            <a:r>
              <a:rPr lang="en-US" dirty="0" smtClean="0"/>
              <a:t>: </a:t>
            </a:r>
            <a:r>
              <a:rPr dirty="0" smtClean="0"/>
              <a:t>"Divergence Analysis with Affine Constraints"</a:t>
            </a:r>
            <a:r>
              <a:rPr lang="x-none" dirty="0" smtClean="0"/>
              <a:t>.</a:t>
            </a:r>
            <a:r>
              <a:rPr lang="en-US" dirty="0" smtClean="0"/>
              <a:t> 2014</a:t>
            </a:r>
            <a:endParaRPr lang="x-none" dirty="0" smtClean="0"/>
          </a:p>
          <a:p>
            <a:r>
              <a:rPr lang="en-US" dirty="0" err="1" smtClean="0"/>
              <a:t>Melhor</a:t>
            </a:r>
            <a:r>
              <a:rPr lang="en-US" dirty="0" smtClean="0"/>
              <a:t> </a:t>
            </a:r>
            <a:r>
              <a:rPr lang="en-US" dirty="0" err="1" smtClean="0"/>
              <a:t>artigo</a:t>
            </a:r>
            <a:r>
              <a:rPr lang="en-US" dirty="0" smtClean="0"/>
              <a:t> do XIX </a:t>
            </a:r>
            <a:r>
              <a:rPr lang="en-US" dirty="0" err="1" smtClean="0"/>
              <a:t>Simpósio</a:t>
            </a:r>
            <a:r>
              <a:rPr lang="en-US" dirty="0" smtClean="0"/>
              <a:t> </a:t>
            </a:r>
            <a:r>
              <a:rPr lang="en-US" dirty="0" err="1" smtClean="0"/>
              <a:t>Brasileiro</a:t>
            </a:r>
            <a:r>
              <a:rPr lang="en-US" dirty="0" smtClean="0"/>
              <a:t> de </a:t>
            </a:r>
            <a:r>
              <a:rPr lang="en-US" dirty="0" err="1" smtClean="0"/>
              <a:t>Linguagens</a:t>
            </a:r>
            <a:r>
              <a:rPr lang="en-US" dirty="0" smtClean="0"/>
              <a:t> de </a:t>
            </a:r>
            <a:r>
              <a:rPr lang="en-US" dirty="0" err="1" smtClean="0"/>
              <a:t>Programação</a:t>
            </a:r>
            <a:r>
              <a:rPr lang="en-US" dirty="0" smtClean="0"/>
              <a:t>: "</a:t>
            </a:r>
            <a:r>
              <a:rPr lang="en-US" dirty="0" err="1" smtClean="0"/>
              <a:t>Restritificação</a:t>
            </a:r>
            <a:r>
              <a:rPr lang="en-US" dirty="0" smtClean="0"/>
              <a:t>", </a:t>
            </a:r>
            <a:r>
              <a:rPr lang="en-US" dirty="0" err="1" smtClean="0"/>
              <a:t>Sociedade</a:t>
            </a:r>
            <a:r>
              <a:rPr lang="en-US" dirty="0" smtClean="0"/>
              <a:t> </a:t>
            </a:r>
            <a:r>
              <a:rPr lang="en-US" dirty="0" err="1" smtClean="0"/>
              <a:t>Brasileira</a:t>
            </a:r>
            <a:r>
              <a:rPr lang="en-US" dirty="0" smtClean="0"/>
              <a:t> de </a:t>
            </a:r>
            <a:r>
              <a:rPr lang="en-US" dirty="0" err="1" smtClean="0"/>
              <a:t>Computação</a:t>
            </a:r>
            <a:r>
              <a:rPr lang="en-US" dirty="0" smtClean="0"/>
              <a:t>. 2015</a:t>
            </a:r>
          </a:p>
          <a:p>
            <a:r>
              <a:rPr lang="en-US" dirty="0" err="1" smtClean="0"/>
              <a:t>Terceiro</a:t>
            </a:r>
            <a:r>
              <a:rPr lang="en-US" dirty="0" smtClean="0"/>
              <a:t> </a:t>
            </a:r>
            <a:r>
              <a:rPr lang="en-US" dirty="0" err="1" smtClean="0"/>
              <a:t>melhor</a:t>
            </a:r>
            <a:r>
              <a:rPr lang="en-US" dirty="0" smtClean="0"/>
              <a:t> </a:t>
            </a:r>
            <a:r>
              <a:rPr lang="en-US" dirty="0" err="1" smtClean="0"/>
              <a:t>artigo</a:t>
            </a:r>
            <a:r>
              <a:rPr lang="en-US" dirty="0" smtClean="0"/>
              <a:t> do XIX </a:t>
            </a:r>
            <a:r>
              <a:rPr lang="en-US" dirty="0" err="1" smtClean="0"/>
              <a:t>Simpósio</a:t>
            </a:r>
            <a:r>
              <a:rPr lang="en-US" dirty="0" smtClean="0"/>
              <a:t> </a:t>
            </a:r>
            <a:r>
              <a:rPr lang="en-US" dirty="0" err="1" smtClean="0"/>
              <a:t>Brasileiro</a:t>
            </a:r>
            <a:r>
              <a:rPr lang="en-US" dirty="0" smtClean="0"/>
              <a:t> de </a:t>
            </a:r>
            <a:r>
              <a:rPr lang="en-US" dirty="0" err="1" smtClean="0"/>
              <a:t>Linguagens</a:t>
            </a:r>
            <a:r>
              <a:rPr lang="en-US" dirty="0" smtClean="0"/>
              <a:t> de </a:t>
            </a:r>
            <a:r>
              <a:rPr lang="en-US" dirty="0" err="1" smtClean="0"/>
              <a:t>Programação</a:t>
            </a:r>
            <a:r>
              <a:rPr lang="en-US" dirty="0" smtClean="0"/>
              <a:t>: "Automatic Inference of Loop Complexity through Polynomial Interpolation", </a:t>
            </a:r>
            <a:r>
              <a:rPr lang="en-US" dirty="0" err="1" smtClean="0"/>
              <a:t>Sociedade</a:t>
            </a:r>
            <a:r>
              <a:rPr lang="en-US" dirty="0" smtClean="0"/>
              <a:t> </a:t>
            </a:r>
            <a:r>
              <a:rPr lang="en-US" dirty="0" err="1" smtClean="0"/>
              <a:t>Brasileira</a:t>
            </a:r>
            <a:r>
              <a:rPr lang="en-US" dirty="0" smtClean="0"/>
              <a:t> de </a:t>
            </a:r>
            <a:r>
              <a:rPr lang="en-US" dirty="0" err="1" smtClean="0"/>
              <a:t>Computação</a:t>
            </a:r>
            <a:r>
              <a:rPr lang="en-US" dirty="0" smtClean="0"/>
              <a:t>. 2015</a:t>
            </a:r>
          </a:p>
          <a:p>
            <a:r>
              <a:rPr lang="en-US" dirty="0" err="1" smtClean="0"/>
              <a:t>Melhor</a:t>
            </a:r>
            <a:r>
              <a:rPr lang="en-US" dirty="0" smtClean="0"/>
              <a:t> </a:t>
            </a:r>
            <a:r>
              <a:rPr lang="en-US" dirty="0" err="1" smtClean="0"/>
              <a:t>Ferramenta</a:t>
            </a:r>
            <a:r>
              <a:rPr lang="en-US" dirty="0" smtClean="0"/>
              <a:t> do </a:t>
            </a:r>
            <a:r>
              <a:rPr lang="en-US" dirty="0" err="1" smtClean="0"/>
              <a:t>Congresso</a:t>
            </a:r>
            <a:r>
              <a:rPr lang="en-US" dirty="0" smtClean="0"/>
              <a:t> </a:t>
            </a:r>
            <a:r>
              <a:rPr lang="en-US" dirty="0" err="1" smtClean="0"/>
              <a:t>Brasileiro</a:t>
            </a:r>
            <a:r>
              <a:rPr lang="en-US" dirty="0" smtClean="0"/>
              <a:t> de Software, </a:t>
            </a:r>
            <a:r>
              <a:rPr lang="en-US" dirty="0" err="1" smtClean="0"/>
              <a:t>Teoria</a:t>
            </a:r>
            <a:r>
              <a:rPr lang="en-US" dirty="0" smtClean="0"/>
              <a:t> </a:t>
            </a:r>
            <a:r>
              <a:rPr lang="en-US" dirty="0" err="1" smtClean="0"/>
              <a:t>e</a:t>
            </a:r>
            <a:r>
              <a:rPr lang="en-US" dirty="0" smtClean="0"/>
              <a:t> </a:t>
            </a:r>
            <a:r>
              <a:rPr lang="en-US" dirty="0" err="1" smtClean="0"/>
              <a:t>Prática</a:t>
            </a:r>
            <a:r>
              <a:rPr lang="en-US" dirty="0" smtClean="0"/>
              <a:t> (</a:t>
            </a:r>
            <a:r>
              <a:rPr lang="en-US" dirty="0" err="1" smtClean="0"/>
              <a:t>CBSoft</a:t>
            </a:r>
            <a:r>
              <a:rPr lang="en-US" dirty="0" smtClean="0"/>
              <a:t>): "</a:t>
            </a:r>
            <a:r>
              <a:rPr lang="en-US" dirty="0" err="1" smtClean="0"/>
              <a:t>Restrictifier</a:t>
            </a:r>
            <a:r>
              <a:rPr lang="en-US" dirty="0" smtClean="0"/>
              <a:t>: a tool to disambiguate pointers at function call sites", </a:t>
            </a:r>
            <a:r>
              <a:rPr lang="en-US" dirty="0" err="1" smtClean="0"/>
              <a:t>Sociedade</a:t>
            </a:r>
            <a:r>
              <a:rPr lang="en-US" dirty="0" smtClean="0"/>
              <a:t> </a:t>
            </a:r>
            <a:r>
              <a:rPr lang="en-US" dirty="0" err="1" smtClean="0"/>
              <a:t>Brasileira</a:t>
            </a:r>
            <a:r>
              <a:rPr lang="en-US" dirty="0" smtClean="0"/>
              <a:t> de </a:t>
            </a:r>
            <a:r>
              <a:rPr lang="en-US" dirty="0" err="1" smtClean="0"/>
              <a:t>Computação</a:t>
            </a:r>
            <a:r>
              <a:rPr lang="en-US" dirty="0" smtClean="0"/>
              <a:t>. 2015</a:t>
            </a:r>
          </a:p>
          <a:p>
            <a:r>
              <a:rPr lang="en-US" dirty="0" err="1" smtClean="0"/>
              <a:t>Segunda</a:t>
            </a:r>
            <a:r>
              <a:rPr lang="en-US" dirty="0" smtClean="0"/>
              <a:t> </a:t>
            </a:r>
            <a:r>
              <a:rPr lang="en-US" dirty="0" err="1" smtClean="0"/>
              <a:t>Melhor</a:t>
            </a:r>
            <a:r>
              <a:rPr lang="en-US" dirty="0" smtClean="0"/>
              <a:t> </a:t>
            </a:r>
            <a:r>
              <a:rPr lang="en-US" dirty="0" err="1" smtClean="0"/>
              <a:t>Ferramenta</a:t>
            </a:r>
            <a:r>
              <a:rPr lang="en-US" dirty="0" smtClean="0"/>
              <a:t> do </a:t>
            </a:r>
            <a:r>
              <a:rPr lang="en-US" dirty="0" err="1" smtClean="0"/>
              <a:t>Congresso</a:t>
            </a:r>
            <a:r>
              <a:rPr lang="en-US" dirty="0" smtClean="0"/>
              <a:t> </a:t>
            </a:r>
            <a:r>
              <a:rPr lang="en-US" dirty="0" err="1" smtClean="0"/>
              <a:t>Brasileiro</a:t>
            </a:r>
            <a:r>
              <a:rPr lang="en-US" dirty="0" smtClean="0"/>
              <a:t> de Software, </a:t>
            </a:r>
            <a:r>
              <a:rPr lang="en-US" dirty="0" err="1" smtClean="0"/>
              <a:t>Teoria</a:t>
            </a:r>
            <a:r>
              <a:rPr lang="en-US" dirty="0" smtClean="0"/>
              <a:t> </a:t>
            </a:r>
            <a:r>
              <a:rPr lang="en-US" dirty="0" err="1" smtClean="0"/>
              <a:t>e</a:t>
            </a:r>
            <a:r>
              <a:rPr lang="en-US" dirty="0" smtClean="0"/>
              <a:t> </a:t>
            </a:r>
            <a:r>
              <a:rPr lang="en-US" dirty="0" err="1" smtClean="0"/>
              <a:t>Prática</a:t>
            </a:r>
            <a:r>
              <a:rPr lang="en-US" dirty="0" smtClean="0"/>
              <a:t> (</a:t>
            </a:r>
            <a:r>
              <a:rPr lang="en-US" dirty="0" err="1" smtClean="0"/>
              <a:t>CBSoft</a:t>
            </a:r>
            <a:r>
              <a:rPr lang="en-US" dirty="0" smtClean="0"/>
              <a:t>): "</a:t>
            </a:r>
            <a:r>
              <a:rPr lang="en-US" dirty="0" err="1" smtClean="0"/>
              <a:t>FlowTracker</a:t>
            </a:r>
            <a:r>
              <a:rPr lang="en-US" dirty="0" smtClean="0"/>
              <a:t> - </a:t>
            </a:r>
            <a:r>
              <a:rPr lang="en-US" dirty="0" err="1" smtClean="0"/>
              <a:t>Detecção</a:t>
            </a:r>
            <a:r>
              <a:rPr lang="en-US" dirty="0" smtClean="0"/>
              <a:t> de </a:t>
            </a:r>
            <a:r>
              <a:rPr lang="en-US" dirty="0" err="1" smtClean="0"/>
              <a:t>Código</a:t>
            </a:r>
            <a:r>
              <a:rPr lang="en-US" dirty="0" smtClean="0"/>
              <a:t> </a:t>
            </a:r>
            <a:r>
              <a:rPr lang="en-US" dirty="0" err="1" smtClean="0"/>
              <a:t>Não</a:t>
            </a:r>
            <a:r>
              <a:rPr lang="en-US" dirty="0" smtClean="0"/>
              <a:t> </a:t>
            </a:r>
            <a:r>
              <a:rPr lang="en-US" dirty="0" err="1" smtClean="0"/>
              <a:t>Isócrono</a:t>
            </a:r>
            <a:r>
              <a:rPr lang="en-US" dirty="0" smtClean="0"/>
              <a:t> via </a:t>
            </a:r>
            <a:r>
              <a:rPr lang="en-US" dirty="0" err="1" smtClean="0"/>
              <a:t>Análise</a:t>
            </a:r>
            <a:r>
              <a:rPr lang="en-US" dirty="0" smtClean="0"/>
              <a:t> </a:t>
            </a:r>
            <a:r>
              <a:rPr lang="en-US" dirty="0" err="1" smtClean="0"/>
              <a:t>Estática</a:t>
            </a:r>
            <a:r>
              <a:rPr lang="en-US" dirty="0" smtClean="0"/>
              <a:t> de </a:t>
            </a:r>
            <a:r>
              <a:rPr lang="en-US" dirty="0" err="1" smtClean="0"/>
              <a:t>Fluxo</a:t>
            </a:r>
            <a:r>
              <a:rPr lang="en-US" dirty="0" smtClean="0"/>
              <a:t>", </a:t>
            </a:r>
            <a:r>
              <a:rPr lang="en-US" dirty="0" err="1" smtClean="0"/>
              <a:t>Sociedade</a:t>
            </a:r>
            <a:r>
              <a:rPr lang="en-US" dirty="0" smtClean="0"/>
              <a:t> </a:t>
            </a:r>
            <a:r>
              <a:rPr lang="en-US" dirty="0" err="1" smtClean="0"/>
              <a:t>Brasileira</a:t>
            </a:r>
            <a:r>
              <a:rPr lang="en-US" dirty="0" smtClean="0"/>
              <a:t> de </a:t>
            </a:r>
            <a:r>
              <a:rPr lang="en-US" dirty="0" err="1" smtClean="0"/>
              <a:t>Computação</a:t>
            </a:r>
            <a:r>
              <a:rPr lang="en-US" dirty="0" smtClean="0"/>
              <a:t>. 2015</a:t>
            </a:r>
          </a:p>
          <a:p>
            <a:r>
              <a:rPr lang="en-US" dirty="0" smtClean="0"/>
              <a:t>Segundo </a:t>
            </a:r>
            <a:r>
              <a:rPr lang="en-US" dirty="0" err="1" smtClean="0"/>
              <a:t>melhor</a:t>
            </a:r>
            <a:r>
              <a:rPr lang="en-US" dirty="0" smtClean="0"/>
              <a:t> </a:t>
            </a:r>
            <a:r>
              <a:rPr lang="en-US" dirty="0" err="1" smtClean="0"/>
              <a:t>artigo</a:t>
            </a:r>
            <a:r>
              <a:rPr lang="en-US" dirty="0" smtClean="0"/>
              <a:t> no </a:t>
            </a:r>
            <a:r>
              <a:rPr lang="en-US" dirty="0" err="1" smtClean="0"/>
              <a:t>SBSeg</a:t>
            </a:r>
            <a:r>
              <a:rPr lang="en-US" dirty="0" smtClean="0"/>
              <a:t> 2015 "</a:t>
            </a:r>
            <a:r>
              <a:rPr lang="en-US" dirty="0" err="1" smtClean="0"/>
              <a:t>Uma</a:t>
            </a:r>
            <a:r>
              <a:rPr lang="en-US" dirty="0" smtClean="0"/>
              <a:t> </a:t>
            </a:r>
            <a:r>
              <a:rPr lang="en-US" dirty="0" err="1" smtClean="0"/>
              <a:t>Técnica</a:t>
            </a:r>
            <a:r>
              <a:rPr lang="en-US" dirty="0" smtClean="0"/>
              <a:t> de </a:t>
            </a:r>
            <a:r>
              <a:rPr lang="en-US" dirty="0" err="1" smtClean="0"/>
              <a:t>Análise</a:t>
            </a:r>
            <a:r>
              <a:rPr lang="en-US" dirty="0" smtClean="0"/>
              <a:t> </a:t>
            </a:r>
            <a:r>
              <a:rPr lang="en-US" dirty="0" err="1" smtClean="0"/>
              <a:t>Estática</a:t>
            </a:r>
            <a:r>
              <a:rPr lang="en-US" dirty="0" smtClean="0"/>
              <a:t> </a:t>
            </a:r>
            <a:r>
              <a:rPr lang="en-US" dirty="0" err="1" smtClean="0"/>
              <a:t>para</a:t>
            </a:r>
            <a:r>
              <a:rPr lang="en-US" dirty="0" smtClean="0"/>
              <a:t> </a:t>
            </a:r>
            <a:r>
              <a:rPr lang="en-US" dirty="0" err="1" smtClean="0"/>
              <a:t>Detecção</a:t>
            </a:r>
            <a:r>
              <a:rPr lang="en-US" dirty="0" smtClean="0"/>
              <a:t> de </a:t>
            </a:r>
            <a:r>
              <a:rPr lang="en-US" dirty="0" err="1" smtClean="0"/>
              <a:t>Canais</a:t>
            </a:r>
            <a:r>
              <a:rPr lang="en-US" dirty="0" smtClean="0"/>
              <a:t> </a:t>
            </a:r>
            <a:r>
              <a:rPr lang="en-US" dirty="0" err="1" smtClean="0"/>
              <a:t>Laterais</a:t>
            </a:r>
            <a:r>
              <a:rPr lang="en-US" dirty="0" smtClean="0"/>
              <a:t> </a:t>
            </a:r>
            <a:r>
              <a:rPr lang="en-US" dirty="0" err="1" smtClean="0"/>
              <a:t>Baseados</a:t>
            </a:r>
            <a:r>
              <a:rPr lang="en-US" dirty="0" smtClean="0"/>
              <a:t> </a:t>
            </a:r>
            <a:r>
              <a:rPr lang="en-US" dirty="0" err="1" smtClean="0"/>
              <a:t>em</a:t>
            </a:r>
            <a:r>
              <a:rPr lang="en-US" dirty="0" smtClean="0"/>
              <a:t> Tempo"</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Infra-</a:t>
            </a:r>
            <a:r>
              <a:rPr lang="en-US" dirty="0" err="1" smtClean="0"/>
              <a:t>Estrutura</a:t>
            </a:r>
            <a:endParaRPr lang="en-US" dirty="0"/>
          </a:p>
        </p:txBody>
      </p:sp>
      <p:pic>
        <p:nvPicPr>
          <p:cNvPr id="4" name="Picture 3" descr="BigBoysBigLab.jpg"/>
          <p:cNvPicPr>
            <a:picLocks noChangeAspect="1"/>
          </p:cNvPicPr>
          <p:nvPr/>
        </p:nvPicPr>
        <p:blipFill>
          <a:blip r:embed="rId2"/>
          <a:stretch>
            <a:fillRect/>
          </a:stretch>
        </p:blipFill>
        <p:spPr>
          <a:xfrm>
            <a:off x="457201" y="1156609"/>
            <a:ext cx="5237104" cy="2945871"/>
          </a:xfrm>
          <a:prstGeom prst="rect">
            <a:avLst/>
          </a:prstGeom>
        </p:spPr>
      </p:pic>
      <p:pic>
        <p:nvPicPr>
          <p:cNvPr id="5" name="Picture 4" descr="Lucas.jpg"/>
          <p:cNvPicPr>
            <a:picLocks noChangeAspect="1"/>
          </p:cNvPicPr>
          <p:nvPr/>
        </p:nvPicPr>
        <p:blipFill>
          <a:blip r:embed="rId3"/>
          <a:stretch>
            <a:fillRect/>
          </a:stretch>
        </p:blipFill>
        <p:spPr>
          <a:xfrm>
            <a:off x="3449696" y="3908500"/>
            <a:ext cx="5237104" cy="2949500"/>
          </a:xfrm>
          <a:prstGeom prst="rect">
            <a:avLst/>
          </a:prstGeom>
        </p:spPr>
      </p:pic>
      <p:sp>
        <p:nvSpPr>
          <p:cNvPr id="6" name="TextBox 5"/>
          <p:cNvSpPr txBox="1"/>
          <p:nvPr/>
        </p:nvSpPr>
        <p:spPr>
          <a:xfrm>
            <a:off x="457200" y="4102480"/>
            <a:ext cx="2992496" cy="1200329"/>
          </a:xfrm>
          <a:prstGeom prst="rect">
            <a:avLst/>
          </a:prstGeom>
          <a:noFill/>
        </p:spPr>
        <p:txBody>
          <a:bodyPr wrap="square" rtlCol="0">
            <a:spAutoFit/>
          </a:bodyPr>
          <a:lstStyle/>
          <a:p>
            <a:r>
              <a:rPr lang="en-US" dirty="0" smtClean="0"/>
              <a:t>Novo </a:t>
            </a:r>
            <a:r>
              <a:rPr lang="en-US" dirty="0" err="1" smtClean="0"/>
              <a:t>laboratório</a:t>
            </a:r>
            <a:r>
              <a:rPr lang="en-US" dirty="0" smtClean="0"/>
              <a:t> </a:t>
            </a:r>
            <a:r>
              <a:rPr lang="en-US" dirty="0" err="1" smtClean="0"/>
              <a:t>inaugurado</a:t>
            </a:r>
            <a:r>
              <a:rPr lang="en-US" dirty="0" smtClean="0"/>
              <a:t> no </a:t>
            </a:r>
            <a:r>
              <a:rPr lang="en-US" dirty="0" err="1" smtClean="0"/>
              <a:t>dia</a:t>
            </a:r>
            <a:r>
              <a:rPr lang="en-US" dirty="0" smtClean="0"/>
              <a:t> 18 de </a:t>
            </a:r>
            <a:r>
              <a:rPr lang="en-US" dirty="0" err="1" smtClean="0"/>
              <a:t>Dezembro</a:t>
            </a:r>
            <a:r>
              <a:rPr lang="en-US" dirty="0" smtClean="0"/>
              <a:t>, </a:t>
            </a:r>
            <a:r>
              <a:rPr lang="en-US" dirty="0" err="1" smtClean="0"/>
              <a:t>construído</a:t>
            </a:r>
            <a:r>
              <a:rPr lang="en-US" dirty="0" smtClean="0"/>
              <a:t> com </a:t>
            </a:r>
            <a:r>
              <a:rPr lang="en-US" dirty="0" err="1" smtClean="0"/>
              <a:t>recursos</a:t>
            </a:r>
            <a:r>
              <a:rPr lang="en-US" dirty="0" smtClean="0"/>
              <a:t> </a:t>
            </a:r>
            <a:r>
              <a:rPr lang="en-US" dirty="0" err="1" smtClean="0"/>
              <a:t>da</a:t>
            </a:r>
            <a:r>
              <a:rPr lang="en-US" dirty="0" smtClean="0"/>
              <a:t> Intel </a:t>
            </a:r>
            <a:r>
              <a:rPr lang="en-US" dirty="0" err="1" smtClean="0"/>
              <a:t>e</a:t>
            </a:r>
            <a:r>
              <a:rPr lang="en-US" dirty="0" smtClean="0"/>
              <a:t> </a:t>
            </a:r>
            <a:r>
              <a:rPr lang="en-US" dirty="0" err="1" smtClean="0"/>
              <a:t>da</a:t>
            </a:r>
            <a:r>
              <a:rPr lang="en-US" dirty="0" smtClean="0"/>
              <a:t> LG Electronics</a:t>
            </a:r>
            <a:endParaRPr lang="en-US" dirty="0"/>
          </a:p>
        </p:txBody>
      </p:sp>
      <p:sp>
        <p:nvSpPr>
          <p:cNvPr id="7" name="TextBox 6"/>
          <p:cNvSpPr txBox="1"/>
          <p:nvPr/>
        </p:nvSpPr>
        <p:spPr>
          <a:xfrm>
            <a:off x="6228828" y="2985170"/>
            <a:ext cx="2457972" cy="923330"/>
          </a:xfrm>
          <a:prstGeom prst="rect">
            <a:avLst/>
          </a:prstGeom>
          <a:noFill/>
        </p:spPr>
        <p:txBody>
          <a:bodyPr wrap="square" rtlCol="0">
            <a:spAutoFit/>
          </a:bodyPr>
          <a:lstStyle/>
          <a:p>
            <a:pPr algn="r"/>
            <a:r>
              <a:rPr lang="en-US" dirty="0" err="1" smtClean="0"/>
              <a:t>Processo</a:t>
            </a:r>
            <a:r>
              <a:rPr lang="en-US" dirty="0" smtClean="0"/>
              <a:t> de </a:t>
            </a:r>
            <a:r>
              <a:rPr lang="en-US" dirty="0" err="1" smtClean="0"/>
              <a:t>medição</a:t>
            </a:r>
            <a:r>
              <a:rPr lang="en-US" dirty="0" smtClean="0"/>
              <a:t> de </a:t>
            </a:r>
            <a:r>
              <a:rPr lang="en-US" dirty="0" err="1" smtClean="0"/>
              <a:t>consumo</a:t>
            </a:r>
            <a:r>
              <a:rPr lang="en-US" dirty="0" smtClean="0"/>
              <a:t> </a:t>
            </a:r>
            <a:r>
              <a:rPr lang="en-US" dirty="0" err="1" smtClean="0"/>
              <a:t>energético</a:t>
            </a:r>
            <a:r>
              <a:rPr lang="en-US" dirty="0" smtClean="0"/>
              <a:t> </a:t>
            </a:r>
            <a:r>
              <a:rPr lang="en-US" dirty="0" err="1" smtClean="0"/>
              <a:t>em</a:t>
            </a:r>
            <a:r>
              <a:rPr lang="en-US" dirty="0" smtClean="0"/>
              <a:t> hardware </a:t>
            </a:r>
            <a:r>
              <a:rPr lang="en-US" dirty="0" err="1" smtClean="0"/>
              <a:t>embarcado</a:t>
            </a:r>
            <a:endParaRPr 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Colaborações</a:t>
            </a:r>
            <a:r>
              <a:rPr lang="en-US" dirty="0" smtClean="0"/>
              <a:t> com a </a:t>
            </a:r>
            <a:r>
              <a:rPr lang="en-US" dirty="0" err="1" smtClean="0"/>
              <a:t>Indústria</a:t>
            </a:r>
            <a:endParaRPr lang="en-US" dirty="0"/>
          </a:p>
        </p:txBody>
      </p:sp>
      <p:sp>
        <p:nvSpPr>
          <p:cNvPr id="3" name="Content Placeholder 2"/>
          <p:cNvSpPr>
            <a:spLocks noGrp="1"/>
          </p:cNvSpPr>
          <p:nvPr>
            <p:ph idx="1"/>
          </p:nvPr>
        </p:nvSpPr>
        <p:spPr/>
        <p:txBody>
          <a:bodyPr/>
          <a:lstStyle/>
          <a:p>
            <a:r>
              <a:rPr lang="en-US" b="1" dirty="0" smtClean="0"/>
              <a:t>Intel</a:t>
            </a:r>
            <a:r>
              <a:rPr lang="en-US" dirty="0" smtClean="0"/>
              <a:t>: </a:t>
            </a:r>
            <a:r>
              <a:rPr lang="en-US" dirty="0" err="1" smtClean="0"/>
              <a:t>compilação</a:t>
            </a:r>
            <a:r>
              <a:rPr lang="en-US" dirty="0" smtClean="0"/>
              <a:t> </a:t>
            </a:r>
            <a:r>
              <a:rPr lang="en-US" dirty="0" err="1" smtClean="0"/>
              <a:t>segura</a:t>
            </a:r>
            <a:r>
              <a:rPr lang="en-US" dirty="0" smtClean="0"/>
              <a:t> de </a:t>
            </a:r>
            <a:r>
              <a:rPr lang="en-US" dirty="0" err="1" smtClean="0"/>
              <a:t>programas</a:t>
            </a:r>
            <a:r>
              <a:rPr lang="en-US" dirty="0" smtClean="0"/>
              <a:t> </a:t>
            </a:r>
            <a:r>
              <a:rPr lang="en-US" dirty="0" err="1" smtClean="0"/>
              <a:t>escritos</a:t>
            </a:r>
            <a:r>
              <a:rPr lang="en-US" dirty="0" smtClean="0"/>
              <a:t> </a:t>
            </a:r>
            <a:r>
              <a:rPr lang="en-US" dirty="0" err="1" smtClean="0"/>
              <a:t>em</a:t>
            </a:r>
            <a:r>
              <a:rPr lang="en-US" dirty="0" smtClean="0"/>
              <a:t> C/C++ </a:t>
            </a:r>
            <a:r>
              <a:rPr lang="en-US" dirty="0" err="1" smtClean="0"/>
              <a:t>para</a:t>
            </a:r>
            <a:r>
              <a:rPr lang="en-US" dirty="0" smtClean="0"/>
              <a:t> </a:t>
            </a:r>
            <a:r>
              <a:rPr lang="en-US" dirty="0" err="1" smtClean="0"/>
              <a:t>dispositivos</a:t>
            </a:r>
            <a:r>
              <a:rPr lang="en-US" dirty="0" smtClean="0"/>
              <a:t> </a:t>
            </a:r>
            <a:r>
              <a:rPr lang="en-US" dirty="0" err="1" smtClean="0"/>
              <a:t>embarcados</a:t>
            </a:r>
            <a:r>
              <a:rPr lang="en-US" dirty="0" smtClean="0"/>
              <a:t>.</a:t>
            </a:r>
          </a:p>
          <a:p>
            <a:r>
              <a:rPr lang="en-US" b="1" dirty="0" err="1" smtClean="0"/>
              <a:t>Maxtrack</a:t>
            </a:r>
            <a:r>
              <a:rPr lang="en-US" dirty="0" smtClean="0"/>
              <a:t>: </a:t>
            </a:r>
            <a:r>
              <a:rPr lang="en-US" dirty="0" err="1" smtClean="0"/>
              <a:t>teste</a:t>
            </a:r>
            <a:r>
              <a:rPr lang="en-US" dirty="0" smtClean="0"/>
              <a:t> </a:t>
            </a:r>
            <a:r>
              <a:rPr lang="en-US" dirty="0" err="1" smtClean="0"/>
              <a:t>automático</a:t>
            </a:r>
            <a:r>
              <a:rPr lang="en-US" dirty="0" smtClean="0"/>
              <a:t> de software </a:t>
            </a:r>
            <a:r>
              <a:rPr lang="en-US" dirty="0" err="1" smtClean="0"/>
              <a:t>implementado</a:t>
            </a:r>
            <a:r>
              <a:rPr lang="en-US" dirty="0" smtClean="0"/>
              <a:t> </a:t>
            </a:r>
            <a:r>
              <a:rPr lang="en-US" dirty="0" err="1" smtClean="0"/>
              <a:t>em</a:t>
            </a:r>
            <a:r>
              <a:rPr lang="en-US" dirty="0" smtClean="0"/>
              <a:t> micro-</a:t>
            </a:r>
            <a:r>
              <a:rPr lang="en-US" dirty="0" err="1" smtClean="0"/>
              <a:t>controladores</a:t>
            </a:r>
            <a:r>
              <a:rPr lang="en-US" dirty="0" smtClean="0"/>
              <a:t>.</a:t>
            </a:r>
          </a:p>
          <a:p>
            <a:r>
              <a:rPr lang="en-US" b="1" dirty="0" smtClean="0"/>
              <a:t>LG Electronics</a:t>
            </a:r>
            <a:r>
              <a:rPr lang="en-US" dirty="0" smtClean="0"/>
              <a:t>: </a:t>
            </a:r>
            <a:r>
              <a:rPr lang="en-US" dirty="0" err="1" smtClean="0"/>
              <a:t>paralelização</a:t>
            </a:r>
            <a:r>
              <a:rPr lang="en-US" dirty="0" smtClean="0"/>
              <a:t> </a:t>
            </a:r>
            <a:r>
              <a:rPr lang="en-US" dirty="0" err="1" smtClean="0"/>
              <a:t>automática</a:t>
            </a:r>
            <a:r>
              <a:rPr lang="en-US" dirty="0" smtClean="0"/>
              <a:t> de </a:t>
            </a:r>
            <a:r>
              <a:rPr lang="en-US" dirty="0" err="1" smtClean="0"/>
              <a:t>código</a:t>
            </a:r>
            <a:r>
              <a:rPr lang="en-US" dirty="0" smtClean="0"/>
              <a:t> </a:t>
            </a:r>
            <a:r>
              <a:rPr lang="en-US" dirty="0" err="1" smtClean="0"/>
              <a:t>para</a:t>
            </a:r>
            <a:r>
              <a:rPr lang="en-US" dirty="0" smtClean="0"/>
              <a:t> </a:t>
            </a:r>
            <a:r>
              <a:rPr lang="en-US" dirty="0" err="1" smtClean="0"/>
              <a:t>smartphones</a:t>
            </a:r>
            <a:r>
              <a:rPr lang="en-US" dirty="0" smtClean="0"/>
              <a:t>.</a:t>
            </a:r>
          </a:p>
          <a:p>
            <a:r>
              <a:rPr lang="en-US" b="1" dirty="0" err="1" smtClean="0"/>
              <a:t>Nvidia</a:t>
            </a:r>
            <a:r>
              <a:rPr lang="en-US" dirty="0" smtClean="0"/>
              <a:t>: </a:t>
            </a:r>
            <a:r>
              <a:rPr lang="en-US" dirty="0" err="1" smtClean="0"/>
              <a:t>análise</a:t>
            </a:r>
            <a:r>
              <a:rPr lang="en-US" dirty="0" smtClean="0"/>
              <a:t> de </a:t>
            </a:r>
            <a:r>
              <a:rPr lang="en-US" dirty="0" err="1" smtClean="0"/>
              <a:t>divergências</a:t>
            </a:r>
            <a:r>
              <a:rPr lang="en-US" dirty="0" smtClean="0"/>
              <a:t>.</a:t>
            </a:r>
          </a:p>
          <a:p>
            <a:r>
              <a:rPr lang="en-US" b="1" dirty="0" smtClean="0"/>
              <a:t>Google</a:t>
            </a:r>
            <a:r>
              <a:rPr lang="en-US" dirty="0" smtClean="0"/>
              <a:t>: </a:t>
            </a:r>
            <a:r>
              <a:rPr lang="en-US" dirty="0" err="1" smtClean="0"/>
              <a:t>seis</a:t>
            </a:r>
            <a:r>
              <a:rPr lang="en-US" dirty="0" smtClean="0"/>
              <a:t> </a:t>
            </a:r>
            <a:r>
              <a:rPr lang="en-US" dirty="0" err="1" smtClean="0"/>
              <a:t>projetos</a:t>
            </a:r>
            <a:r>
              <a:rPr lang="en-US" dirty="0" smtClean="0"/>
              <a:t> "Summer of Code", </a:t>
            </a:r>
            <a:r>
              <a:rPr lang="en-US" dirty="0" err="1" smtClean="0"/>
              <a:t>em</a:t>
            </a:r>
            <a:r>
              <a:rPr lang="en-US" dirty="0" smtClean="0"/>
              <a:t> </a:t>
            </a:r>
            <a:r>
              <a:rPr lang="en-US" dirty="0" err="1" smtClean="0"/>
              <a:t>parceria</a:t>
            </a:r>
            <a:r>
              <a:rPr lang="en-US" dirty="0" smtClean="0"/>
              <a:t> com </a:t>
            </a:r>
            <a:r>
              <a:rPr lang="en-US" dirty="0" err="1" smtClean="0"/>
              <a:t>Mozilla</a:t>
            </a:r>
            <a:r>
              <a:rPr lang="en-US" dirty="0" smtClean="0"/>
              <a:t>, Apple </a:t>
            </a:r>
            <a:r>
              <a:rPr lang="en-US" dirty="0" err="1" smtClean="0"/>
              <a:t>e</a:t>
            </a:r>
            <a:r>
              <a:rPr lang="en-US" dirty="0" smtClean="0"/>
              <a:t> GHC.</a:t>
            </a:r>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 no final das </a:t>
            </a:r>
            <a:r>
              <a:rPr lang="en-US" dirty="0" err="1" smtClean="0"/>
              <a:t>contas</a:t>
            </a:r>
            <a:r>
              <a:rPr lang="en-US" dirty="0" smtClean="0"/>
              <a:t>...</a:t>
            </a:r>
            <a:endParaRPr lang="en-US" dirty="0"/>
          </a:p>
        </p:txBody>
      </p:sp>
      <p:pic>
        <p:nvPicPr>
          <p:cNvPr id="4" name="Picture 3" descr="Snapshot 2013-06-11 23-25-34.tiff"/>
          <p:cNvPicPr>
            <a:picLocks noChangeAspect="1"/>
          </p:cNvPicPr>
          <p:nvPr/>
        </p:nvPicPr>
        <p:blipFill>
          <a:blip r:embed="rId2"/>
          <a:stretch>
            <a:fillRect/>
          </a:stretch>
        </p:blipFill>
        <p:spPr>
          <a:xfrm>
            <a:off x="6313488" y="1392113"/>
            <a:ext cx="2743200" cy="2324100"/>
          </a:xfrm>
          <a:prstGeom prst="rect">
            <a:avLst/>
          </a:prstGeom>
        </p:spPr>
      </p:pic>
      <p:sp>
        <p:nvSpPr>
          <p:cNvPr id="5" name="TextBox 4"/>
          <p:cNvSpPr txBox="1"/>
          <p:nvPr/>
        </p:nvSpPr>
        <p:spPr>
          <a:xfrm>
            <a:off x="283609" y="1508640"/>
            <a:ext cx="6401852" cy="4832092"/>
          </a:xfrm>
          <a:prstGeom prst="rect">
            <a:avLst/>
          </a:prstGeom>
          <a:noFill/>
        </p:spPr>
        <p:txBody>
          <a:bodyPr wrap="square" rtlCol="0">
            <a:spAutoFit/>
          </a:bodyPr>
          <a:lstStyle/>
          <a:p>
            <a:r>
              <a:rPr lang="en-US" sz="2200" dirty="0" smtClean="0"/>
              <a:t>Hi Prof Pereira,</a:t>
            </a:r>
          </a:p>
          <a:p>
            <a:endParaRPr lang="en-US" sz="2200" dirty="0" smtClean="0"/>
          </a:p>
          <a:p>
            <a:r>
              <a:rPr lang="en-US" sz="2200" dirty="0" smtClean="0"/>
              <a:t>Long time don't see. I trust you are well.</a:t>
            </a:r>
          </a:p>
          <a:p>
            <a:endParaRPr lang="en-US" sz="2200" dirty="0" smtClean="0"/>
          </a:p>
          <a:p>
            <a:r>
              <a:rPr lang="en-US" sz="2200" dirty="0" smtClean="0"/>
              <a:t>Here at Apple, we are investing heavily in our compiler technologies. I was wondering if you might have recommendations for students who are interested in pursuing a career in industrial compiler work. I'd be interested in talking to them about opportunities here.</a:t>
            </a:r>
          </a:p>
          <a:p>
            <a:endParaRPr lang="en-US" sz="2200" dirty="0" smtClean="0"/>
          </a:p>
          <a:p>
            <a:r>
              <a:rPr lang="en-US" sz="2200" dirty="0" smtClean="0"/>
              <a:t>Regards,</a:t>
            </a:r>
          </a:p>
          <a:p>
            <a:endParaRPr lang="en-US" sz="2200" dirty="0" smtClean="0"/>
          </a:p>
          <a:p>
            <a:r>
              <a:rPr lang="en-US" sz="2200" dirty="0" smtClean="0"/>
              <a:t>Evan Cheng</a:t>
            </a:r>
          </a:p>
          <a:p>
            <a:r>
              <a:rPr lang="en-US" sz="2200" dirty="0" err="1" smtClean="0"/>
              <a:t>Sr</a:t>
            </a:r>
            <a:r>
              <a:rPr lang="en-US" sz="2200" dirty="0" smtClean="0"/>
              <a:t> Manager, Compiler Technologies, Apple (Março'13)</a:t>
            </a:r>
            <a:endParaRPr lang="en-US" sz="2200" dirty="0"/>
          </a:p>
        </p:txBody>
      </p:sp>
      <p:pic>
        <p:nvPicPr>
          <p:cNvPr id="6" name="Picture 5" descr="Snapshot 2013-06-11 23-23-47.tiff"/>
          <p:cNvPicPr>
            <a:picLocks noChangeAspect="1"/>
          </p:cNvPicPr>
          <p:nvPr/>
        </p:nvPicPr>
        <p:blipFill>
          <a:blip r:embed="rId3"/>
          <a:stretch>
            <a:fillRect/>
          </a:stretch>
        </p:blipFill>
        <p:spPr>
          <a:xfrm>
            <a:off x="6923088" y="4041902"/>
            <a:ext cx="2133600" cy="2438400"/>
          </a:xfrm>
          <a:prstGeom prst="rect">
            <a:avLst/>
          </a:prstGeom>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 </a:t>
            </a:r>
            <a:r>
              <a:rPr lang="en-US" dirty="0" err="1" smtClean="0"/>
              <a:t>mais</a:t>
            </a:r>
            <a:r>
              <a:rPr lang="en-US" dirty="0" smtClean="0"/>
              <a:t> no final das </a:t>
            </a:r>
            <a:r>
              <a:rPr lang="en-US" dirty="0" err="1" smtClean="0"/>
              <a:t>contas</a:t>
            </a:r>
            <a:r>
              <a:rPr lang="en-US" dirty="0" smtClean="0"/>
              <a:t> </a:t>
            </a:r>
            <a:r>
              <a:rPr lang="en-US" dirty="0" err="1" smtClean="0"/>
              <a:t>ainda</a:t>
            </a:r>
            <a:r>
              <a:rPr lang="en-US" dirty="0" smtClean="0"/>
              <a:t>...</a:t>
            </a:r>
            <a:endParaRPr lang="en-US" dirty="0"/>
          </a:p>
        </p:txBody>
      </p:sp>
      <p:sp>
        <p:nvSpPr>
          <p:cNvPr id="4" name="TextBox 3"/>
          <p:cNvSpPr txBox="1"/>
          <p:nvPr/>
        </p:nvSpPr>
        <p:spPr>
          <a:xfrm>
            <a:off x="283608" y="1438855"/>
            <a:ext cx="6879191" cy="4832092"/>
          </a:xfrm>
          <a:prstGeom prst="rect">
            <a:avLst/>
          </a:prstGeom>
          <a:noFill/>
        </p:spPr>
        <p:txBody>
          <a:bodyPr wrap="square" rtlCol="0">
            <a:spAutoFit/>
          </a:bodyPr>
          <a:lstStyle/>
          <a:p>
            <a:r>
              <a:rPr lang="en-US" sz="2200" dirty="0" smtClean="0"/>
              <a:t>Dear Fernando,</a:t>
            </a:r>
          </a:p>
          <a:p>
            <a:endParaRPr lang="en-US" sz="2200" dirty="0" smtClean="0"/>
          </a:p>
          <a:p>
            <a:r>
              <a:rPr lang="en-US" sz="2200" dirty="0" smtClean="0"/>
              <a:t>I have read your paper in JIT specialization in JavaScript and particularly your work in the context of </a:t>
            </a:r>
            <a:r>
              <a:rPr lang="en-US" sz="2200" dirty="0" err="1" smtClean="0"/>
              <a:t>IonMonkey</a:t>
            </a:r>
            <a:r>
              <a:rPr lang="en-US" sz="2200" dirty="0" smtClean="0"/>
              <a:t> has caught my eye. I am working as a Research Scientist at Intel Labs on the River Trail project. We are collaborating with Mozilla on a Firefox implementation. Given your recent work on </a:t>
            </a:r>
            <a:r>
              <a:rPr lang="en-US" sz="2200" dirty="0" err="1" smtClean="0"/>
              <a:t>IonMonkey</a:t>
            </a:r>
            <a:r>
              <a:rPr lang="en-US" sz="2200" dirty="0" smtClean="0"/>
              <a:t>, maybe one of your students would be interested to join us in Santa Clara to work on this topic?</a:t>
            </a:r>
          </a:p>
          <a:p>
            <a:endParaRPr lang="en-US" sz="2200" dirty="0" smtClean="0"/>
          </a:p>
          <a:p>
            <a:r>
              <a:rPr lang="en-US" sz="2200" dirty="0" smtClean="0"/>
              <a:t>Regards,</a:t>
            </a:r>
          </a:p>
          <a:p>
            <a:endParaRPr lang="en-US" sz="2200" dirty="0" smtClean="0"/>
          </a:p>
          <a:p>
            <a:r>
              <a:rPr lang="en-US" sz="2200" dirty="0" smtClean="0"/>
              <a:t>Stephan (May'13)</a:t>
            </a:r>
            <a:endParaRPr lang="en-US" sz="2200" dirty="0"/>
          </a:p>
        </p:txBody>
      </p:sp>
      <p:pic>
        <p:nvPicPr>
          <p:cNvPr id="5" name="Picture 4" descr="Snapshot 2013-06-11 23-25-01.tiff"/>
          <p:cNvPicPr>
            <a:picLocks noChangeAspect="1"/>
          </p:cNvPicPr>
          <p:nvPr/>
        </p:nvPicPr>
        <p:blipFill>
          <a:blip r:embed="rId2"/>
          <a:stretch>
            <a:fillRect/>
          </a:stretch>
        </p:blipFill>
        <p:spPr>
          <a:xfrm>
            <a:off x="7010400" y="2917469"/>
            <a:ext cx="2133600" cy="2006600"/>
          </a:xfrm>
          <a:prstGeom prst="rect">
            <a:avLst/>
          </a:prstGeom>
        </p:spPr>
      </p:pic>
      <p:pic>
        <p:nvPicPr>
          <p:cNvPr id="6" name="Picture 5" descr="intel-inside.jpg"/>
          <p:cNvPicPr>
            <a:picLocks noChangeAspect="1"/>
          </p:cNvPicPr>
          <p:nvPr/>
        </p:nvPicPr>
        <p:blipFill>
          <a:blip r:embed="rId3"/>
          <a:stretch>
            <a:fillRect/>
          </a:stretch>
        </p:blipFill>
        <p:spPr>
          <a:xfrm>
            <a:off x="7377111" y="1307250"/>
            <a:ext cx="1766888" cy="1652090"/>
          </a:xfrm>
          <a:prstGeom prst="rect">
            <a:avLst/>
          </a:prstGeom>
        </p:spPr>
      </p:pic>
      <p:pic>
        <p:nvPicPr>
          <p:cNvPr id="7" name="Picture 6" descr="images-2.jpg"/>
          <p:cNvPicPr>
            <a:picLocks noChangeAspect="1"/>
          </p:cNvPicPr>
          <p:nvPr/>
        </p:nvPicPr>
        <p:blipFill>
          <a:blip r:embed="rId4"/>
          <a:stretch>
            <a:fillRect/>
          </a:stretch>
        </p:blipFill>
        <p:spPr>
          <a:xfrm>
            <a:off x="7089131" y="4895420"/>
            <a:ext cx="1962579" cy="1962579"/>
          </a:xfrm>
          <a:prstGeom prst="rect">
            <a:avLst/>
          </a:prstGeom>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Conclusão</a:t>
            </a:r>
            <a:endParaRPr lang="en-US" dirty="0"/>
          </a:p>
        </p:txBody>
      </p:sp>
      <p:sp>
        <p:nvSpPr>
          <p:cNvPr id="3" name="Content Placeholder 2"/>
          <p:cNvSpPr>
            <a:spLocks noGrp="1"/>
          </p:cNvSpPr>
          <p:nvPr>
            <p:ph idx="1"/>
          </p:nvPr>
        </p:nvSpPr>
        <p:spPr>
          <a:xfrm>
            <a:off x="457200" y="1226339"/>
            <a:ext cx="8229600" cy="2410098"/>
          </a:xfrm>
        </p:spPr>
        <p:txBody>
          <a:bodyPr/>
          <a:lstStyle/>
          <a:p>
            <a:r>
              <a:rPr lang="en-US" dirty="0" err="1" smtClean="0"/>
              <a:t>Queremos</a:t>
            </a:r>
            <a:r>
              <a:rPr lang="en-US" dirty="0" smtClean="0"/>
              <a:t> </a:t>
            </a:r>
            <a:r>
              <a:rPr lang="en-US" dirty="0" err="1" smtClean="0"/>
              <a:t>fazer</a:t>
            </a:r>
            <a:r>
              <a:rPr lang="en-US" dirty="0" smtClean="0"/>
              <a:t> </a:t>
            </a:r>
            <a:r>
              <a:rPr lang="en-US" dirty="0" err="1" smtClean="0"/>
              <a:t>pesquisa</a:t>
            </a:r>
            <a:r>
              <a:rPr lang="en-US" dirty="0" smtClean="0"/>
              <a:t> </a:t>
            </a:r>
            <a:r>
              <a:rPr lang="en-US" dirty="0" err="1" smtClean="0"/>
              <a:t>que</a:t>
            </a:r>
            <a:r>
              <a:rPr lang="en-US" dirty="0" smtClean="0"/>
              <a:t> tem </a:t>
            </a:r>
            <a:r>
              <a:rPr lang="en-US" dirty="0" err="1" smtClean="0"/>
              <a:t>importância</a:t>
            </a:r>
            <a:r>
              <a:rPr lang="en-US" dirty="0" smtClean="0"/>
              <a:t> </a:t>
            </a:r>
            <a:r>
              <a:rPr lang="en-US" dirty="0" err="1" smtClean="0"/>
              <a:t>para</a:t>
            </a:r>
            <a:r>
              <a:rPr lang="en-US" dirty="0" smtClean="0"/>
              <a:t> as </a:t>
            </a:r>
            <a:r>
              <a:rPr lang="en-US" dirty="0" err="1" smtClean="0"/>
              <a:t>pessoas</a:t>
            </a:r>
            <a:r>
              <a:rPr lang="en-US" dirty="0" smtClean="0"/>
              <a:t>.</a:t>
            </a:r>
          </a:p>
          <a:p>
            <a:pPr lvl="1"/>
            <a:r>
              <a:rPr lang="en-US" dirty="0" err="1" smtClean="0"/>
              <a:t>Produtos</a:t>
            </a:r>
            <a:endParaRPr lang="en-US" dirty="0" smtClean="0"/>
          </a:p>
          <a:p>
            <a:pPr lvl="1"/>
            <a:r>
              <a:rPr lang="en-US" dirty="0" err="1" smtClean="0"/>
              <a:t>Inovações</a:t>
            </a:r>
            <a:endParaRPr lang="en-US" dirty="0" smtClean="0"/>
          </a:p>
          <a:p>
            <a:pPr lvl="1"/>
            <a:r>
              <a:rPr lang="en-US" dirty="0" err="1" smtClean="0"/>
              <a:t>Geração</a:t>
            </a:r>
            <a:r>
              <a:rPr lang="en-US" dirty="0" smtClean="0"/>
              <a:t> de </a:t>
            </a:r>
            <a:r>
              <a:rPr lang="en-US" dirty="0" err="1" smtClean="0"/>
              <a:t>conhecimento</a:t>
            </a:r>
            <a:endParaRPr lang="en-US" dirty="0" smtClean="0"/>
          </a:p>
        </p:txBody>
      </p:sp>
      <p:pic>
        <p:nvPicPr>
          <p:cNvPr id="5" name="Picture 4" descr="logo.png"/>
          <p:cNvPicPr>
            <a:picLocks noChangeAspect="1"/>
          </p:cNvPicPr>
          <p:nvPr/>
        </p:nvPicPr>
        <p:blipFill>
          <a:blip r:embed="rId2"/>
          <a:stretch>
            <a:fillRect/>
          </a:stretch>
        </p:blipFill>
        <p:spPr>
          <a:xfrm>
            <a:off x="457200" y="3566374"/>
            <a:ext cx="4381688" cy="316288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718111"/>
          </a:xfrm>
        </p:spPr>
        <p:txBody>
          <a:bodyPr/>
          <a:lstStyle/>
          <a:p>
            <a:r>
              <a:rPr lang="en-US" dirty="0" smtClean="0"/>
              <a:t>LLVM or GCC?</a:t>
            </a:r>
            <a:endParaRPr lang="en-US" dirty="0"/>
          </a:p>
        </p:txBody>
      </p:sp>
      <p:sp>
        <p:nvSpPr>
          <p:cNvPr id="7" name="TextBox 6"/>
          <p:cNvSpPr txBox="1"/>
          <p:nvPr/>
        </p:nvSpPr>
        <p:spPr>
          <a:xfrm>
            <a:off x="544286" y="1293359"/>
            <a:ext cx="4723115" cy="2462212"/>
          </a:xfrm>
          <a:prstGeom prst="rect">
            <a:avLst/>
          </a:prstGeom>
          <a:noFill/>
        </p:spPr>
        <p:txBody>
          <a:bodyPr wrap="square" rtlCol="0">
            <a:spAutoFit/>
          </a:bodyPr>
          <a:lstStyle/>
          <a:p>
            <a:r>
              <a:rPr lang="en-US" sz="2200" dirty="0" smtClean="0"/>
              <a:t>clang/clang++ are very competitive when compared with, say, </a:t>
            </a:r>
            <a:r>
              <a:rPr lang="en-US" sz="2200" dirty="0" err="1" smtClean="0"/>
              <a:t>gcc</a:t>
            </a:r>
            <a:r>
              <a:rPr lang="en-US" sz="2200" dirty="0" smtClean="0"/>
              <a:t>, or </a:t>
            </a:r>
            <a:r>
              <a:rPr lang="en-US" sz="2200" dirty="0" err="1" smtClean="0"/>
              <a:t>icc</a:t>
            </a:r>
            <a:r>
              <a:rPr lang="en-US" sz="2200" dirty="0" smtClean="0"/>
              <a:t>. Some of these compilers are faster in some benchmarks, and slower in others. Usually clang/clang++ have faster compilation times. The Internet is crowed with benchmarks:</a:t>
            </a:r>
            <a:endParaRPr lang="en-US" sz="2200" dirty="0"/>
          </a:p>
        </p:txBody>
      </p:sp>
      <p:pic>
        <p:nvPicPr>
          <p:cNvPr id="8" name="Picture 7" descr="Turtle_Racing.jpg"/>
          <p:cNvPicPr>
            <a:picLocks noChangeAspect="1"/>
          </p:cNvPicPr>
          <p:nvPr/>
        </p:nvPicPr>
        <p:blipFill>
          <a:blip r:embed="rId2"/>
          <a:stretch>
            <a:fillRect/>
          </a:stretch>
        </p:blipFill>
        <p:spPr>
          <a:xfrm>
            <a:off x="5267401" y="1293359"/>
            <a:ext cx="3876599" cy="2829379"/>
          </a:xfrm>
          <a:prstGeom prst="rect">
            <a:avLst/>
          </a:prstGeom>
        </p:spPr>
      </p:pic>
      <p:pic>
        <p:nvPicPr>
          <p:cNvPr id="10" name="Picture 9" descr="Snapshot 2014-08-09 13-21-05.tiff"/>
          <p:cNvPicPr>
            <a:picLocks noChangeAspect="1"/>
          </p:cNvPicPr>
          <p:nvPr/>
        </p:nvPicPr>
        <p:blipFill>
          <a:blip r:embed="rId3"/>
          <a:stretch>
            <a:fillRect/>
          </a:stretch>
        </p:blipFill>
        <p:spPr>
          <a:xfrm>
            <a:off x="1503641" y="4134229"/>
            <a:ext cx="6050535" cy="2446389"/>
          </a:xfrm>
          <a:prstGeom prst="rect">
            <a:avLst/>
          </a:prstGeom>
        </p:spPr>
      </p:pic>
      <p:sp>
        <p:nvSpPr>
          <p:cNvPr id="11" name="TextBox 10"/>
          <p:cNvSpPr txBox="1"/>
          <p:nvPr/>
        </p:nvSpPr>
        <p:spPr>
          <a:xfrm>
            <a:off x="1503641" y="6580618"/>
            <a:ext cx="5775940" cy="276999"/>
          </a:xfrm>
          <a:prstGeom prst="rect">
            <a:avLst/>
          </a:prstGeom>
          <a:noFill/>
        </p:spPr>
        <p:txBody>
          <a:bodyPr wrap="none" rtlCol="0">
            <a:spAutoFit/>
          </a:bodyPr>
          <a:lstStyle/>
          <a:p>
            <a:r>
              <a:rPr lang="en-US" sz="1200" dirty="0" smtClean="0"/>
              <a:t>http://</a:t>
            </a:r>
            <a:r>
              <a:rPr lang="en-US" sz="1200" dirty="0" err="1" smtClean="0"/>
              <a:t>www.phoronix.com/scan.php?page</a:t>
            </a:r>
            <a:r>
              <a:rPr lang="en-US" sz="1200" dirty="0" smtClean="0"/>
              <a:t>=</a:t>
            </a:r>
            <a:r>
              <a:rPr lang="en-US" sz="1200" dirty="0" err="1" smtClean="0"/>
              <a:t>article&amp;item</a:t>
            </a:r>
            <a:r>
              <a:rPr lang="en-US" sz="1200" dirty="0" smtClean="0"/>
              <a:t>=gcc49_compiler_llvm35&amp;num=2</a:t>
            </a:r>
            <a:endParaRPr lang="en-US" sz="1200" dirty="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mc:Ignorable="mv" mc:PreserveAttributes="mv:*">
  <p:cSld>
    <p:spTree>
      <p:nvGrpSpPr>
        <p:cNvPr id="1" name=""/>
        <p:cNvGrpSpPr/>
        <p:nvPr/>
      </p:nvGrpSpPr>
      <p:grpSpPr>
        <a:xfrm>
          <a:off x="0" y="0"/>
          <a:ext cx="0" cy="0"/>
          <a:chOff x="0" y="0"/>
          <a:chExt cx="0" cy="0"/>
        </a:xfrm>
      </p:grpSpPr>
      <p:pic>
        <p:nvPicPr>
          <p:cNvPr id="9" name="Picture 8" descr="Screen Shot 2017-02-13 at 10.15.36 AM.png"/>
          <p:cNvPicPr>
            <a:picLocks noChangeAspect="1"/>
          </p:cNvPicPr>
          <p:nvPr/>
        </p:nvPicPr>
        <p:blipFill>
          <a:blip r:embed="rId2"/>
          <a:stretch>
            <a:fillRect/>
          </a:stretch>
        </p:blipFill>
        <p:spPr>
          <a:xfrm>
            <a:off x="457200" y="1835722"/>
            <a:ext cx="8286834" cy="1536096"/>
          </a:xfrm>
          <a:prstGeom prst="rect">
            <a:avLst/>
          </a:prstGeom>
        </p:spPr>
      </p:pic>
      <p:sp>
        <p:nvSpPr>
          <p:cNvPr id="2" name="Title 1"/>
          <p:cNvSpPr>
            <a:spLocks noGrp="1"/>
          </p:cNvSpPr>
          <p:nvPr>
            <p:ph type="title"/>
          </p:nvPr>
        </p:nvSpPr>
        <p:spPr/>
        <p:txBody>
          <a:bodyPr/>
          <a:lstStyle/>
          <a:p>
            <a:r>
              <a:rPr lang="en-US" dirty="0" smtClean="0"/>
              <a:t>Why to Learn LLVM?</a:t>
            </a:r>
            <a:endParaRPr lang="en-US" dirty="0"/>
          </a:p>
        </p:txBody>
      </p:sp>
      <p:sp>
        <p:nvSpPr>
          <p:cNvPr id="3" name="Content Placeholder 2"/>
          <p:cNvSpPr>
            <a:spLocks noGrp="1"/>
          </p:cNvSpPr>
          <p:nvPr>
            <p:ph idx="1"/>
          </p:nvPr>
        </p:nvSpPr>
        <p:spPr>
          <a:xfrm>
            <a:off x="457200" y="1226338"/>
            <a:ext cx="8229600" cy="5262330"/>
          </a:xfrm>
        </p:spPr>
        <p:txBody>
          <a:bodyPr/>
          <a:lstStyle/>
          <a:p>
            <a:r>
              <a:rPr lang="en-US" dirty="0" smtClean="0"/>
              <a:t>Intensively used in the academia</a:t>
            </a:r>
            <a:r>
              <a:rPr lang="en-US" altLang="ja-JP" baseline="30000" dirty="0" smtClean="0"/>
              <a:t>♧</a:t>
            </a:r>
            <a:r>
              <a:rPr lang="en-US" dirty="0" smtClean="0"/>
              <a:t>:</a:t>
            </a:r>
          </a:p>
          <a:p>
            <a:endParaRPr lang="en-US" dirty="0" smtClean="0"/>
          </a:p>
          <a:p>
            <a:endParaRPr lang="en-US" dirty="0" smtClean="0"/>
          </a:p>
          <a:p>
            <a:endParaRPr lang="en-US" dirty="0" smtClean="0"/>
          </a:p>
          <a:p>
            <a:endParaRPr lang="en-US" dirty="0" smtClean="0"/>
          </a:p>
          <a:p>
            <a:r>
              <a:rPr lang="en-US" dirty="0" smtClean="0"/>
              <a:t>Used by many companies</a:t>
            </a:r>
          </a:p>
          <a:p>
            <a:pPr lvl="1"/>
            <a:r>
              <a:rPr lang="en-US" dirty="0" smtClean="0"/>
              <a:t>LLVM is maintained by Apple.</a:t>
            </a:r>
          </a:p>
          <a:p>
            <a:pPr lvl="1"/>
            <a:r>
              <a:rPr lang="en-US" dirty="0" smtClean="0"/>
              <a:t>ARM, NVIDIA, Mozilla, Cray, etc.</a:t>
            </a:r>
          </a:p>
          <a:p>
            <a:r>
              <a:rPr lang="en-US" dirty="0" smtClean="0"/>
              <a:t>Clean and modular interfaces.</a:t>
            </a:r>
          </a:p>
          <a:p>
            <a:r>
              <a:rPr lang="en-US" dirty="0" smtClean="0"/>
              <a:t>Important awards:</a:t>
            </a:r>
          </a:p>
          <a:p>
            <a:pPr lvl="1"/>
            <a:r>
              <a:rPr lang="en-US" dirty="0" smtClean="0"/>
              <a:t>Most cited CGO paper; ACM Software System Award 2012</a:t>
            </a:r>
            <a:endParaRPr lang="en-US" dirty="0"/>
          </a:p>
        </p:txBody>
      </p:sp>
      <p:pic>
        <p:nvPicPr>
          <p:cNvPr id="5" name="Picture 4" descr="images.jpg"/>
          <p:cNvPicPr>
            <a:picLocks noChangeAspect="1"/>
          </p:cNvPicPr>
          <p:nvPr/>
        </p:nvPicPr>
        <p:blipFill>
          <a:blip r:embed="rId3"/>
          <a:stretch>
            <a:fillRect/>
          </a:stretch>
        </p:blipFill>
        <p:spPr>
          <a:xfrm>
            <a:off x="5889625" y="3371818"/>
            <a:ext cx="2460625" cy="2460625"/>
          </a:xfrm>
          <a:prstGeom prst="rect">
            <a:avLst/>
          </a:prstGeom>
        </p:spPr>
      </p:pic>
      <p:sp>
        <p:nvSpPr>
          <p:cNvPr id="7" name="TextBox 6"/>
          <p:cNvSpPr txBox="1"/>
          <p:nvPr/>
        </p:nvSpPr>
        <p:spPr>
          <a:xfrm>
            <a:off x="0" y="6488668"/>
            <a:ext cx="4017446" cy="369332"/>
          </a:xfrm>
          <a:prstGeom prst="rect">
            <a:avLst/>
          </a:prstGeom>
          <a:noFill/>
        </p:spPr>
        <p:txBody>
          <a:bodyPr wrap="none" rtlCol="0">
            <a:spAutoFit/>
          </a:bodyPr>
          <a:lstStyle/>
          <a:p>
            <a:r>
              <a:rPr lang="en-US" altLang="ja-JP" baseline="30000" dirty="0" smtClean="0"/>
              <a:t>♧</a:t>
            </a:r>
            <a:r>
              <a:rPr lang="en-US" dirty="0" smtClean="0"/>
              <a:t>: </a:t>
            </a:r>
            <a:r>
              <a:rPr lang="en-US" dirty="0" smtClean="0"/>
              <a:t>2831 </a:t>
            </a:r>
            <a:r>
              <a:rPr lang="en-US" dirty="0" smtClean="0"/>
              <a:t>citations in February </a:t>
            </a:r>
            <a:r>
              <a:rPr lang="en-US" dirty="0" smtClean="0"/>
              <a:t>13</a:t>
            </a:r>
            <a:r>
              <a:rPr lang="en-US" baseline="30000" dirty="0" smtClean="0"/>
              <a:t>th</a:t>
            </a:r>
            <a:r>
              <a:rPr lang="en-US" dirty="0" smtClean="0"/>
              <a:t> </a:t>
            </a:r>
            <a:r>
              <a:rPr lang="en-US" dirty="0" smtClean="0"/>
              <a:t>of </a:t>
            </a:r>
            <a:r>
              <a:rPr lang="en-US" dirty="0" smtClean="0"/>
              <a:t>2017</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2465</TotalTime>
  <Words>10318</Words>
  <Application>Microsoft Macintosh PowerPoint</Application>
  <PresentationFormat>On-screen Show (4:3)</PresentationFormat>
  <Paragraphs>1098</Paragraphs>
  <Slides>75</Slides>
  <Notes>0</Notes>
  <HiddenSlides>0</HiddenSlides>
  <MMClips>0</MMClips>
  <ScaleCrop>false</ScaleCrop>
  <HeadingPairs>
    <vt:vector size="4" baseType="variant">
      <vt:variant>
        <vt:lpstr>Design Template</vt:lpstr>
      </vt:variant>
      <vt:variant>
        <vt:i4>1</vt:i4>
      </vt:variant>
      <vt:variant>
        <vt:lpstr>Slide Titles</vt:lpstr>
      </vt:variant>
      <vt:variant>
        <vt:i4>75</vt:i4>
      </vt:variant>
    </vt:vector>
  </HeadingPairs>
  <TitlesOfParts>
    <vt:vector size="76" baseType="lpstr">
      <vt:lpstr>Office Theme</vt:lpstr>
      <vt:lpstr>Introduction to the LLVM Compilation Infra-Structure</vt:lpstr>
      <vt:lpstr>Why all this?</vt:lpstr>
      <vt:lpstr>Why to Learn Compilers?</vt:lpstr>
      <vt:lpstr>The Mission of the Compiler Writer</vt:lpstr>
      <vt:lpstr>What is LLVM?</vt:lpstr>
      <vt:lpstr>LLVM is a Compilation Infra-Structure</vt:lpstr>
      <vt:lpstr>LLVM is a Compilation Infra-Structure</vt:lpstr>
      <vt:lpstr>LLVM or GCC?</vt:lpstr>
      <vt:lpstr>Why to Learn LLVM?</vt:lpstr>
      <vt:lpstr>Many Languages use LLVM</vt:lpstr>
      <vt:lpstr>Example: Rust</vt:lpstr>
      <vt:lpstr>Getting LLVM</vt:lpstr>
      <vt:lpstr>Compiling LLVM</vt:lpstr>
      <vt:lpstr>Optimizations in Practice</vt:lpstr>
      <vt:lpstr>Optimizations in Practice</vt:lpstr>
      <vt:lpstr>Levels of Optimizations</vt:lpstr>
      <vt:lpstr>Levels of Optimizations</vt:lpstr>
      <vt:lpstr>Virtual Register Allocation</vt:lpstr>
      <vt:lpstr>Virtual Register Allocation</vt:lpstr>
      <vt:lpstr>Constant Propagation</vt:lpstr>
      <vt:lpstr>One more: Common Subexpression Elimination</vt:lpstr>
      <vt:lpstr>One more: Common Subexpression Elimination</vt:lpstr>
      <vt:lpstr>LLVM Provides an Intermediate Representation</vt:lpstr>
      <vt:lpstr>LLVM Bytecodes are Interpretable</vt:lpstr>
      <vt:lpstr>How Does the LLVM IR Look Like?</vt:lpstr>
      <vt:lpstr>We can program directly on the IR♧</vt:lpstr>
      <vt:lpstr>Hacking the Bytecode File</vt:lpstr>
      <vt:lpstr>Understanding our Hand Optimization</vt:lpstr>
      <vt:lpstr>Generating Machine Code</vt:lpstr>
      <vt:lpstr>Generating Machine Code</vt:lpstr>
      <vt:lpstr>LLVM in Rust</vt:lpstr>
      <vt:lpstr>LLVM in Julia</vt:lpstr>
      <vt:lpstr>LLVM in Swift</vt:lpstr>
      <vt:lpstr>Final Remarks</vt:lpstr>
      <vt:lpstr>Writing an LLVM Pass</vt:lpstr>
      <vt:lpstr>Passes</vt:lpstr>
      <vt:lpstr>Different Types of Passes</vt:lpstr>
      <vt:lpstr>Counting Number of Opcodes in Programs</vt:lpstr>
      <vt:lpstr>Counting Number of Opcodes in Programs</vt:lpstr>
      <vt:lpstr>A Closer Look into our Pass</vt:lpstr>
      <vt:lpstr>Iterating Through Functions, Blocks and Insts</vt:lpstr>
      <vt:lpstr>Compiling the Pass</vt:lpstr>
      <vt:lpstr>Running the Pass</vt:lpstr>
      <vt:lpstr>Registering the Pass</vt:lpstr>
      <vt:lpstr>Timing the Pass</vt:lpstr>
      <vt:lpstr>Chaining Passes</vt:lpstr>
      <vt:lpstr>Counting the Number of Basic Blocks in Loops</vt:lpstr>
      <vt:lpstr>Dealing with Loops</vt:lpstr>
      <vt:lpstr>The Skeleton of our Pass</vt:lpstr>
      <vt:lpstr>Which Analyses do you Need?</vt:lpstr>
      <vt:lpstr>The Basic Block Counter</vt:lpstr>
      <vt:lpstr>Using LoopInfo</vt:lpstr>
      <vt:lpstr>Iterating on Loops</vt:lpstr>
      <vt:lpstr>Iterating on Blocks inside Loops</vt:lpstr>
      <vt:lpstr>Running the Counter</vt:lpstr>
      <vt:lpstr>Understanding the Loop Iterator</vt:lpstr>
      <vt:lpstr>Iterating Through Loops</vt:lpstr>
      <vt:lpstr>Recursively Navigating Through Loops</vt:lpstr>
      <vt:lpstr>The Fix in Action</vt:lpstr>
      <vt:lpstr>Which Passes do I Invoke?</vt:lpstr>
      <vt:lpstr>Final Remarks</vt:lpstr>
      <vt:lpstr>Pesquisa em Compiladores na UFMG</vt:lpstr>
      <vt:lpstr>Slide 63</vt:lpstr>
      <vt:lpstr>Slide 64</vt:lpstr>
      <vt:lpstr>Slide 65</vt:lpstr>
      <vt:lpstr>Slide 66</vt:lpstr>
      <vt:lpstr>Já Usou o Firefox?</vt:lpstr>
      <vt:lpstr>Joga Video-Games?</vt:lpstr>
      <vt:lpstr>Programa Em PHP?</vt:lpstr>
      <vt:lpstr>Prêmios (Últimos 5 Anos)</vt:lpstr>
      <vt:lpstr>Infra-Estrutura</vt:lpstr>
      <vt:lpstr>Colaborações com a Indústria</vt:lpstr>
      <vt:lpstr>E no final das contas...</vt:lpstr>
      <vt:lpstr>E mais no final das contas ainda...</vt:lpstr>
      <vt:lpstr>Conclusão</vt:lpstr>
    </vt:vector>
  </TitlesOfParts>
  <Company>UFMG</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Fernando Pereira</dc:creator>
  <cp:lastModifiedBy>Fernando Magno Quintao Pereira</cp:lastModifiedBy>
  <cp:revision>241</cp:revision>
  <dcterms:created xsi:type="dcterms:W3CDTF">2017-02-13T12:11:00Z</dcterms:created>
  <dcterms:modified xsi:type="dcterms:W3CDTF">2017-02-13T14:08:08Z</dcterms:modified>
</cp:coreProperties>
</file>